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Default Extension="wav" ContentType="audio/x-wav"/>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414" r:id="rId2"/>
    <p:sldId id="370" r:id="rId3"/>
    <p:sldId id="392" r:id="rId4"/>
    <p:sldId id="393" r:id="rId5"/>
    <p:sldId id="394" r:id="rId6"/>
    <p:sldId id="395" r:id="rId7"/>
    <p:sldId id="396" r:id="rId8"/>
    <p:sldId id="397" r:id="rId9"/>
    <p:sldId id="406" r:id="rId10"/>
    <p:sldId id="371" r:id="rId11"/>
    <p:sldId id="372" r:id="rId12"/>
    <p:sldId id="373" r:id="rId13"/>
    <p:sldId id="374" r:id="rId14"/>
    <p:sldId id="398" r:id="rId15"/>
    <p:sldId id="399" r:id="rId16"/>
    <p:sldId id="401" r:id="rId17"/>
    <p:sldId id="402" r:id="rId18"/>
    <p:sldId id="375" r:id="rId19"/>
    <p:sldId id="376" r:id="rId20"/>
    <p:sldId id="377" r:id="rId21"/>
    <p:sldId id="378" r:id="rId22"/>
    <p:sldId id="379" r:id="rId23"/>
    <p:sldId id="368" r:id="rId24"/>
    <p:sldId id="380" r:id="rId25"/>
    <p:sldId id="381" r:id="rId26"/>
    <p:sldId id="382" r:id="rId27"/>
    <p:sldId id="383" r:id="rId28"/>
    <p:sldId id="388" r:id="rId29"/>
    <p:sldId id="389" r:id="rId30"/>
    <p:sldId id="419" r:id="rId31"/>
    <p:sldId id="390" r:id="rId32"/>
    <p:sldId id="404" r:id="rId33"/>
    <p:sldId id="405" r:id="rId34"/>
    <p:sldId id="407" r:id="rId35"/>
    <p:sldId id="408" r:id="rId36"/>
    <p:sldId id="409" r:id="rId37"/>
    <p:sldId id="410" r:id="rId38"/>
    <p:sldId id="411" r:id="rId39"/>
    <p:sldId id="412" r:id="rId40"/>
    <p:sldId id="413" r:id="rId41"/>
    <p:sldId id="416" r:id="rId42"/>
    <p:sldId id="417" r:id="rId43"/>
    <p:sldId id="418" r:id="rId44"/>
    <p:sldId id="336" r:id="rId45"/>
    <p:sldId id="337" r:id="rId46"/>
    <p:sldId id="328" r:id="rId47"/>
    <p:sldId id="329" r:id="rId48"/>
    <p:sldId id="330" r:id="rId49"/>
    <p:sldId id="331" r:id="rId50"/>
    <p:sldId id="332" r:id="rId51"/>
    <p:sldId id="333" r:id="rId52"/>
    <p:sldId id="334" r:id="rId53"/>
    <p:sldId id="415"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DFFB"/>
    <a:srgbClr val="FFFFFF"/>
    <a:srgbClr val="3EFB11"/>
    <a:srgbClr val="F95513"/>
    <a:srgbClr val="1B10FC"/>
    <a:srgbClr val="D4FB11"/>
    <a:srgbClr val="FABD1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com Tema 1 - Ênfas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1" d="100"/>
          <a:sy n="71" d="100"/>
        </p:scale>
        <p:origin x="1143" y="36"/>
      </p:cViewPr>
      <p:guideLst>
        <p:guide orient="horz" pos="2160"/>
        <p:guide pos="2880"/>
      </p:guideLst>
    </p:cSldViewPr>
  </p:slideViewPr>
  <p:notesTextViewPr>
    <p:cViewPr>
      <p:scale>
        <a:sx n="75" d="100"/>
        <a:sy n="75" d="100"/>
      </p:scale>
      <p:origin x="0" y="0"/>
    </p:cViewPr>
  </p:notesTextViewPr>
  <p:sorterViewPr>
    <p:cViewPr>
      <p:scale>
        <a:sx n="70" d="100"/>
        <a:sy n="7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1017AB-BC29-4B13-81A4-441053B58BC8}" type="datetimeFigureOut">
              <a:rPr lang="en-US" smtClean="0"/>
              <a:pPr/>
              <a:t>9/4/2015</a:t>
            </a:fld>
            <a:endParaRPr lang="en-US"/>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B94183-3701-4D06-9946-48288A7AA0DD}" type="slidenum">
              <a:rPr lang="en-US" smtClean="0"/>
              <a:pPr/>
              <a:t>‹nº›</a:t>
            </a:fld>
            <a:endParaRPr lang="en-US"/>
          </a:p>
        </p:txBody>
      </p:sp>
    </p:spTree>
    <p:extLst>
      <p:ext uri="{BB962C8B-B14F-4D97-AF65-F5344CB8AC3E}">
        <p14:creationId xmlns:p14="http://schemas.microsoft.com/office/powerpoint/2010/main" xmlns="" val="325474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0899"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Espaço Reservado para Número de Slide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ED8885C-43C2-4CE4-80D0-B5B33214981F}" type="slidenum">
              <a:rPr lang="pt-BR" altLang="en-US">
                <a:latin typeface="Calibri" panose="020F0502020204030204" pitchFamily="34" charset="0"/>
              </a:rPr>
              <a:pPr eaLnBrk="1" hangingPunct="1"/>
              <a:t>2</a:t>
            </a:fld>
            <a:endParaRPr lang="pt-BR" altLang="en-US">
              <a:latin typeface="Calibri" panose="020F0502020204030204" pitchFamily="34" charset="0"/>
            </a:endParaRPr>
          </a:p>
        </p:txBody>
      </p:sp>
    </p:spTree>
    <p:extLst>
      <p:ext uri="{BB962C8B-B14F-4D97-AF65-F5344CB8AC3E}">
        <p14:creationId xmlns:p14="http://schemas.microsoft.com/office/powerpoint/2010/main" xmlns="" val="150401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1"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Espaço Reservado para Número de Slide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F8D4F7A-BA52-42C5-AE50-EBB3D6C9B40B}" type="slidenum">
              <a:rPr lang="pt-BR" altLang="en-US">
                <a:latin typeface="Calibri" panose="020F0502020204030204" pitchFamily="34" charset="0"/>
              </a:rPr>
              <a:pPr eaLnBrk="1" hangingPunct="1"/>
              <a:t>21</a:t>
            </a:fld>
            <a:endParaRPr lang="pt-BR" altLang="en-US">
              <a:latin typeface="Calibri" panose="020F0502020204030204" pitchFamily="34" charset="0"/>
            </a:endParaRPr>
          </a:p>
        </p:txBody>
      </p:sp>
    </p:spTree>
    <p:extLst>
      <p:ext uri="{BB962C8B-B14F-4D97-AF65-F5344CB8AC3E}">
        <p14:creationId xmlns:p14="http://schemas.microsoft.com/office/powerpoint/2010/main" xmlns="" val="3976713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0115"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Espaço Reservado para Número de Slide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BAD64DE-63AC-4E00-8C44-D245FE4943C8}" type="slidenum">
              <a:rPr lang="pt-BR" altLang="en-US">
                <a:latin typeface="Calibri" panose="020F0502020204030204" pitchFamily="34" charset="0"/>
              </a:rPr>
              <a:pPr eaLnBrk="1" hangingPunct="1"/>
              <a:t>22</a:t>
            </a:fld>
            <a:endParaRPr lang="pt-BR" altLang="en-US">
              <a:latin typeface="Calibri" panose="020F0502020204030204" pitchFamily="34" charset="0"/>
            </a:endParaRPr>
          </a:p>
        </p:txBody>
      </p:sp>
    </p:spTree>
    <p:extLst>
      <p:ext uri="{BB962C8B-B14F-4D97-AF65-F5344CB8AC3E}">
        <p14:creationId xmlns:p14="http://schemas.microsoft.com/office/powerpoint/2010/main" xmlns="" val="1853087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1139"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Espaço Reservado para Número de Slide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E75D7A9-E7B3-40C2-B68A-F377924C143B}" type="slidenum">
              <a:rPr lang="pt-BR" altLang="en-US">
                <a:latin typeface="Calibri" panose="020F0502020204030204" pitchFamily="34" charset="0"/>
              </a:rPr>
              <a:pPr eaLnBrk="1" hangingPunct="1"/>
              <a:t>24</a:t>
            </a:fld>
            <a:endParaRPr lang="pt-BR" altLang="en-US">
              <a:latin typeface="Calibri" panose="020F0502020204030204" pitchFamily="34" charset="0"/>
            </a:endParaRPr>
          </a:p>
        </p:txBody>
      </p:sp>
    </p:spTree>
    <p:extLst>
      <p:ext uri="{BB962C8B-B14F-4D97-AF65-F5344CB8AC3E}">
        <p14:creationId xmlns:p14="http://schemas.microsoft.com/office/powerpoint/2010/main" xmlns="" val="1126319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6CBA000-B0E8-4F52-9038-B7E82A5026EA}" type="slidenum">
              <a:rPr lang="pt-BR" altLang="en-US">
                <a:latin typeface="Calibri" panose="020F0502020204030204" pitchFamily="34" charset="0"/>
              </a:rPr>
              <a:pPr eaLnBrk="1" hangingPunct="1"/>
              <a:t>25</a:t>
            </a:fld>
            <a:endParaRPr lang="pt-BR" altLang="en-US">
              <a:latin typeface="Calibri" panose="020F0502020204030204" pitchFamily="34" charset="0"/>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xmlns="" val="4033475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7B6EBDC-B74D-42B5-B0D5-9D2C9BA7FEA1}" type="slidenum">
              <a:rPr lang="pt-BR" altLang="en-US">
                <a:latin typeface="Calibri" panose="020F0502020204030204" pitchFamily="34" charset="0"/>
              </a:rPr>
              <a:pPr eaLnBrk="1" hangingPunct="1"/>
              <a:t>26</a:t>
            </a:fld>
            <a:endParaRPr lang="pt-BR" altLang="en-US">
              <a:latin typeface="Calibri" panose="020F0502020204030204" pitchFamily="34" charset="0"/>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xmlns="" val="1886978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4211"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Espaço Reservado para Número de Slide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99B385E-582E-483D-90D2-BD7DF03A614F}" type="slidenum">
              <a:rPr lang="pt-BR" altLang="en-US">
                <a:latin typeface="Calibri" panose="020F0502020204030204" pitchFamily="34" charset="0"/>
              </a:rPr>
              <a:pPr eaLnBrk="1" hangingPunct="1"/>
              <a:t>27</a:t>
            </a:fld>
            <a:endParaRPr lang="pt-BR" altLang="en-US">
              <a:latin typeface="Calibri" panose="020F0502020204030204" pitchFamily="34" charset="0"/>
            </a:endParaRPr>
          </a:p>
        </p:txBody>
      </p:sp>
    </p:spTree>
    <p:extLst>
      <p:ext uri="{BB962C8B-B14F-4D97-AF65-F5344CB8AC3E}">
        <p14:creationId xmlns:p14="http://schemas.microsoft.com/office/powerpoint/2010/main" xmlns="" val="2403024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9331"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Espaço Reservado para Número de Slide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6AD7389-FDA2-441F-ADB6-391F0AB8AF88}" type="slidenum">
              <a:rPr lang="pt-BR" altLang="en-US">
                <a:latin typeface="Calibri" panose="020F0502020204030204" pitchFamily="34" charset="0"/>
              </a:rPr>
              <a:pPr eaLnBrk="1" hangingPunct="1"/>
              <a:t>28</a:t>
            </a:fld>
            <a:endParaRPr lang="pt-BR" altLang="en-US">
              <a:latin typeface="Calibri" panose="020F0502020204030204" pitchFamily="34" charset="0"/>
            </a:endParaRPr>
          </a:p>
        </p:txBody>
      </p:sp>
    </p:spTree>
    <p:extLst>
      <p:ext uri="{BB962C8B-B14F-4D97-AF65-F5344CB8AC3E}">
        <p14:creationId xmlns:p14="http://schemas.microsoft.com/office/powerpoint/2010/main" xmlns="" val="269486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0355"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Espaço Reservado para Número de Slide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7DEB527-C79F-4C90-B3F7-3A51FBB6AEBF}" type="slidenum">
              <a:rPr lang="pt-BR" altLang="en-US">
                <a:latin typeface="Calibri" panose="020F0502020204030204" pitchFamily="34" charset="0"/>
              </a:rPr>
              <a:pPr eaLnBrk="1" hangingPunct="1"/>
              <a:t>29</a:t>
            </a:fld>
            <a:endParaRPr lang="pt-BR" altLang="en-US">
              <a:latin typeface="Calibri" panose="020F0502020204030204" pitchFamily="34" charset="0"/>
            </a:endParaRPr>
          </a:p>
        </p:txBody>
      </p:sp>
    </p:spTree>
    <p:extLst>
      <p:ext uri="{BB962C8B-B14F-4D97-AF65-F5344CB8AC3E}">
        <p14:creationId xmlns:p14="http://schemas.microsoft.com/office/powerpoint/2010/main" xmlns="" val="2569379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4147AC-12E7-4EEF-8830-59EF67E6CBE2}" type="slidenum">
              <a:rPr lang="pt-BR" smtClean="0"/>
              <a:pPr fontAlgn="base">
                <a:spcBef>
                  <a:spcPct val="0"/>
                </a:spcBef>
                <a:spcAft>
                  <a:spcPct val="0"/>
                </a:spcAft>
                <a:defRPr/>
              </a:pPr>
              <a:t>30</a:t>
            </a:fld>
            <a:endParaRPr lang="pt-BR" smtClean="0"/>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698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xmlns="" val="3494706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1379"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Espaço Reservado para Número de Slide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7400ED2-0557-4BA7-B6EA-6DA151A55CC1}" type="slidenum">
              <a:rPr lang="pt-BR" altLang="en-US">
                <a:latin typeface="Calibri" panose="020F0502020204030204" pitchFamily="34" charset="0"/>
              </a:rPr>
              <a:pPr eaLnBrk="1" hangingPunct="1"/>
              <a:t>31</a:t>
            </a:fld>
            <a:endParaRPr lang="pt-BR" altLang="en-US">
              <a:latin typeface="Calibri" panose="020F0502020204030204" pitchFamily="34" charset="0"/>
            </a:endParaRPr>
          </a:p>
        </p:txBody>
      </p:sp>
    </p:spTree>
    <p:extLst>
      <p:ext uri="{BB962C8B-B14F-4D97-AF65-F5344CB8AC3E}">
        <p14:creationId xmlns:p14="http://schemas.microsoft.com/office/powerpoint/2010/main" xmlns="" val="3360362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1"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Espaço Reservado para Número de Slide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D437BA3-4C05-425A-A5CF-E68989E8CC53}" type="slidenum">
              <a:rPr lang="pt-BR" altLang="en-US">
                <a:latin typeface="Calibri" panose="020F0502020204030204" pitchFamily="34" charset="0"/>
              </a:rPr>
              <a:pPr eaLnBrk="1" hangingPunct="1"/>
              <a:t>9</a:t>
            </a:fld>
            <a:endParaRPr lang="pt-BR" altLang="en-US">
              <a:latin typeface="Calibri" panose="020F0502020204030204" pitchFamily="34" charset="0"/>
            </a:endParaRPr>
          </a:p>
        </p:txBody>
      </p:sp>
    </p:spTree>
    <p:extLst>
      <p:ext uri="{BB962C8B-B14F-4D97-AF65-F5344CB8AC3E}">
        <p14:creationId xmlns:p14="http://schemas.microsoft.com/office/powerpoint/2010/main" xmlns="" val="1643855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US" dirty="0"/>
          </a:p>
        </p:txBody>
      </p:sp>
      <p:sp>
        <p:nvSpPr>
          <p:cNvPr id="4" name="Espaço Reservado para Número de Slide 3"/>
          <p:cNvSpPr>
            <a:spLocks noGrp="1"/>
          </p:cNvSpPr>
          <p:nvPr>
            <p:ph type="sldNum" sz="quarter" idx="10"/>
          </p:nvPr>
        </p:nvSpPr>
        <p:spPr/>
        <p:txBody>
          <a:bodyPr/>
          <a:lstStyle/>
          <a:p>
            <a:fld id="{B67844C4-0BDB-42B9-A7DA-C123714549A3}" type="slidenum">
              <a:rPr lang="en-US" smtClean="0"/>
              <a:pPr/>
              <a:t>37</a:t>
            </a:fld>
            <a:endParaRPr lang="en-US"/>
          </a:p>
        </p:txBody>
      </p:sp>
    </p:spTree>
    <p:extLst>
      <p:ext uri="{BB962C8B-B14F-4D97-AF65-F5344CB8AC3E}">
        <p14:creationId xmlns:p14="http://schemas.microsoft.com/office/powerpoint/2010/main" xmlns="" val="1919042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4147AC-12E7-4EEF-8830-59EF67E6CBE2}" type="slidenum">
              <a:rPr lang="pt-BR" smtClean="0"/>
              <a:pPr fontAlgn="base">
                <a:spcBef>
                  <a:spcPct val="0"/>
                </a:spcBef>
                <a:spcAft>
                  <a:spcPct val="0"/>
                </a:spcAft>
                <a:defRPr/>
              </a:pPr>
              <a:t>44</a:t>
            </a:fld>
            <a:endParaRPr lang="pt-BR" smtClean="0"/>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698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xmlns="" val="4163364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1555"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Espaço Reservado para Número de Slide 3"/>
          <p:cNvSpPr>
            <a:spLocks noGrp="1"/>
          </p:cNvSpPr>
          <p:nvPr>
            <p:ph type="sldNum" sz="quarter" idx="5"/>
          </p:nvPr>
        </p:nvSpPr>
        <p:spPr/>
        <p:txBody>
          <a:bodyPr/>
          <a:lstStyle/>
          <a:p>
            <a:pPr>
              <a:defRPr/>
            </a:pPr>
            <a:fld id="{1D1FFC90-6886-4B6B-8B7F-E41C88402B37}" type="slidenum">
              <a:rPr lang="pt-BR" smtClean="0"/>
              <a:pPr>
                <a:defRPr/>
              </a:pPr>
              <a:t>53</a:t>
            </a:fld>
            <a:endParaRPr lang="pt-BR"/>
          </a:p>
        </p:txBody>
      </p:sp>
    </p:spTree>
    <p:extLst>
      <p:ext uri="{BB962C8B-B14F-4D97-AF65-F5344CB8AC3E}">
        <p14:creationId xmlns:p14="http://schemas.microsoft.com/office/powerpoint/2010/main" xmlns="" val="796114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Espaço Reservado para Número de Slide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646FAE4-36D2-4460-BC90-4D640447E786}" type="slidenum">
              <a:rPr lang="pt-BR" altLang="en-US">
                <a:latin typeface="Calibri" panose="020F0502020204030204" pitchFamily="34" charset="0"/>
              </a:rPr>
              <a:pPr eaLnBrk="1" hangingPunct="1"/>
              <a:t>10</a:t>
            </a:fld>
            <a:endParaRPr lang="pt-BR" altLang="en-US">
              <a:latin typeface="Calibri" panose="020F0502020204030204" pitchFamily="34" charset="0"/>
            </a:endParaRPr>
          </a:p>
        </p:txBody>
      </p:sp>
    </p:spTree>
    <p:extLst>
      <p:ext uri="{BB962C8B-B14F-4D97-AF65-F5344CB8AC3E}">
        <p14:creationId xmlns:p14="http://schemas.microsoft.com/office/powerpoint/2010/main" xmlns="" val="2407823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7"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Espaço Reservado para Número de Slide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9E0891-82CB-47D9-8BDA-6A860BB77FB8}" type="slidenum">
              <a:rPr lang="pt-BR" altLang="en-US">
                <a:latin typeface="Calibri" panose="020F0502020204030204" pitchFamily="34" charset="0"/>
              </a:rPr>
              <a:pPr eaLnBrk="1" hangingPunct="1"/>
              <a:t>11</a:t>
            </a:fld>
            <a:endParaRPr lang="pt-BR" altLang="en-US">
              <a:latin typeface="Calibri" panose="020F0502020204030204" pitchFamily="34" charset="0"/>
            </a:endParaRPr>
          </a:p>
        </p:txBody>
      </p:sp>
    </p:spTree>
    <p:extLst>
      <p:ext uri="{BB962C8B-B14F-4D97-AF65-F5344CB8AC3E}">
        <p14:creationId xmlns:p14="http://schemas.microsoft.com/office/powerpoint/2010/main" xmlns="" val="41188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Espaço Reservado para Número de Slide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B4D417B-D046-491F-A4B6-9B303AC7C2EA}" type="slidenum">
              <a:rPr lang="pt-BR" altLang="en-US">
                <a:latin typeface="Calibri" panose="020F0502020204030204" pitchFamily="34" charset="0"/>
              </a:rPr>
              <a:pPr eaLnBrk="1" hangingPunct="1"/>
              <a:t>12</a:t>
            </a:fld>
            <a:endParaRPr lang="pt-BR" altLang="en-US">
              <a:latin typeface="Calibri" panose="020F0502020204030204" pitchFamily="34" charset="0"/>
            </a:endParaRPr>
          </a:p>
        </p:txBody>
      </p:sp>
    </p:spTree>
    <p:extLst>
      <p:ext uri="{BB962C8B-B14F-4D97-AF65-F5344CB8AC3E}">
        <p14:creationId xmlns:p14="http://schemas.microsoft.com/office/powerpoint/2010/main" xmlns="" val="101960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5"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Espaço Reservado para Número de Slide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7755509-64D3-49BB-B398-87BEF77D79EF}" type="slidenum">
              <a:rPr lang="pt-BR" altLang="en-US">
                <a:latin typeface="Calibri" panose="020F0502020204030204" pitchFamily="34" charset="0"/>
              </a:rPr>
              <a:pPr eaLnBrk="1" hangingPunct="1"/>
              <a:t>13</a:t>
            </a:fld>
            <a:endParaRPr lang="pt-BR" altLang="en-US">
              <a:latin typeface="Calibri" panose="020F0502020204030204" pitchFamily="34" charset="0"/>
            </a:endParaRPr>
          </a:p>
        </p:txBody>
      </p:sp>
    </p:spTree>
    <p:extLst>
      <p:ext uri="{BB962C8B-B14F-4D97-AF65-F5344CB8AC3E}">
        <p14:creationId xmlns:p14="http://schemas.microsoft.com/office/powerpoint/2010/main" xmlns="" val="1785048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6019"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Espaço Reservado para Número de Slide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1C67E5-5BAA-4AD1-95C5-8421802D6AFD}" type="slidenum">
              <a:rPr lang="pt-BR" altLang="en-US">
                <a:latin typeface="Calibri" panose="020F0502020204030204" pitchFamily="34" charset="0"/>
              </a:rPr>
              <a:pPr eaLnBrk="1" hangingPunct="1"/>
              <a:t>18</a:t>
            </a:fld>
            <a:endParaRPr lang="pt-BR" altLang="en-US">
              <a:latin typeface="Calibri" panose="020F0502020204030204" pitchFamily="34" charset="0"/>
            </a:endParaRPr>
          </a:p>
        </p:txBody>
      </p:sp>
    </p:spTree>
    <p:extLst>
      <p:ext uri="{BB962C8B-B14F-4D97-AF65-F5344CB8AC3E}">
        <p14:creationId xmlns:p14="http://schemas.microsoft.com/office/powerpoint/2010/main" xmlns="" val="2090610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3"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Espaço Reservado para Número de Slide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D59F025-3139-4114-B757-8EAA3C1DE816}" type="slidenum">
              <a:rPr lang="pt-BR" altLang="en-US">
                <a:latin typeface="Calibri" panose="020F0502020204030204" pitchFamily="34" charset="0"/>
              </a:rPr>
              <a:pPr eaLnBrk="1" hangingPunct="1"/>
              <a:t>19</a:t>
            </a:fld>
            <a:endParaRPr lang="pt-BR" altLang="en-US">
              <a:latin typeface="Calibri" panose="020F0502020204030204" pitchFamily="34" charset="0"/>
            </a:endParaRPr>
          </a:p>
        </p:txBody>
      </p:sp>
    </p:spTree>
    <p:extLst>
      <p:ext uri="{BB962C8B-B14F-4D97-AF65-F5344CB8AC3E}">
        <p14:creationId xmlns:p14="http://schemas.microsoft.com/office/powerpoint/2010/main" xmlns="" val="3819878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7"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Espaço Reservado para Número de Slide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D0DA635-6393-4BEE-93C3-98679A1E7B1D}" type="slidenum">
              <a:rPr lang="pt-BR" altLang="en-US">
                <a:latin typeface="Calibri" panose="020F0502020204030204" pitchFamily="34" charset="0"/>
              </a:rPr>
              <a:pPr eaLnBrk="1" hangingPunct="1"/>
              <a:t>20</a:t>
            </a:fld>
            <a:endParaRPr lang="pt-BR" altLang="en-US">
              <a:latin typeface="Calibri" panose="020F0502020204030204" pitchFamily="34" charset="0"/>
            </a:endParaRPr>
          </a:p>
        </p:txBody>
      </p:sp>
    </p:spTree>
    <p:extLst>
      <p:ext uri="{BB962C8B-B14F-4D97-AF65-F5344CB8AC3E}">
        <p14:creationId xmlns:p14="http://schemas.microsoft.com/office/powerpoint/2010/main" xmlns="" val="2277526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en-U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a:p>
        </p:txBody>
      </p:sp>
      <p:sp>
        <p:nvSpPr>
          <p:cNvPr id="4" name="Espaço Reservado para Data 3"/>
          <p:cNvSpPr>
            <a:spLocks noGrp="1"/>
          </p:cNvSpPr>
          <p:nvPr>
            <p:ph type="dt" sz="half" idx="10"/>
          </p:nvPr>
        </p:nvSpPr>
        <p:spPr/>
        <p:txBody>
          <a:bodyPr/>
          <a:lstStyle/>
          <a:p>
            <a:fld id="{D513C76C-BAF4-42EE-A479-8FE80C091601}" type="datetimeFigureOut">
              <a:rPr lang="en-US" smtClean="0"/>
              <a:pPr/>
              <a:t>9/4/2015</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FC87C94-C68C-4B30-980E-7730ACE58810}" type="slidenum">
              <a:rPr lang="en-US" smtClean="0"/>
              <a:pPr/>
              <a:t>‹nº›</a:t>
            </a:fld>
            <a:endParaRPr lang="en-US"/>
          </a:p>
        </p:txBody>
      </p:sp>
    </p:spTree>
    <p:extLst>
      <p:ext uri="{BB962C8B-B14F-4D97-AF65-F5344CB8AC3E}">
        <p14:creationId xmlns:p14="http://schemas.microsoft.com/office/powerpoint/2010/main" xmlns="" val="2476105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p>
            <a:fld id="{D513C76C-BAF4-42EE-A479-8FE80C091601}" type="datetimeFigureOut">
              <a:rPr lang="en-US" smtClean="0"/>
              <a:pPr/>
              <a:t>9/4/2015</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FC87C94-C68C-4B30-980E-7730ACE58810}" type="slidenum">
              <a:rPr lang="en-US" smtClean="0"/>
              <a:pPr/>
              <a:t>‹nº›</a:t>
            </a:fld>
            <a:endParaRPr lang="en-US"/>
          </a:p>
        </p:txBody>
      </p:sp>
    </p:spTree>
    <p:extLst>
      <p:ext uri="{BB962C8B-B14F-4D97-AF65-F5344CB8AC3E}">
        <p14:creationId xmlns:p14="http://schemas.microsoft.com/office/powerpoint/2010/main" xmlns="" val="3592214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p>
            <a:fld id="{D513C76C-BAF4-42EE-A479-8FE80C091601}" type="datetimeFigureOut">
              <a:rPr lang="en-US" smtClean="0"/>
              <a:pPr/>
              <a:t>9/4/2015</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FC87C94-C68C-4B30-980E-7730ACE58810}" type="slidenum">
              <a:rPr lang="en-US" smtClean="0"/>
              <a:pPr/>
              <a:t>‹nº›</a:t>
            </a:fld>
            <a:endParaRPr lang="en-US"/>
          </a:p>
        </p:txBody>
      </p:sp>
    </p:spTree>
    <p:extLst>
      <p:ext uri="{BB962C8B-B14F-4D97-AF65-F5344CB8AC3E}">
        <p14:creationId xmlns:p14="http://schemas.microsoft.com/office/powerpoint/2010/main" xmlns="" val="3365267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en-US"/>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p>
            <a:fld id="{D513C76C-BAF4-42EE-A479-8FE80C091601}" type="datetimeFigureOut">
              <a:rPr lang="en-US" smtClean="0"/>
              <a:pPr/>
              <a:t>9/4/2015</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FC87C94-C68C-4B30-980E-7730ACE58810}" type="slidenum">
              <a:rPr lang="en-US" smtClean="0"/>
              <a:pPr/>
              <a:t>‹nº›</a:t>
            </a:fld>
            <a:endParaRPr lang="en-US"/>
          </a:p>
        </p:txBody>
      </p:sp>
    </p:spTree>
    <p:extLst>
      <p:ext uri="{BB962C8B-B14F-4D97-AF65-F5344CB8AC3E}">
        <p14:creationId xmlns:p14="http://schemas.microsoft.com/office/powerpoint/2010/main" xmlns="" val="2731424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en-US"/>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D513C76C-BAF4-42EE-A479-8FE80C091601}" type="datetimeFigureOut">
              <a:rPr lang="en-US" smtClean="0"/>
              <a:pPr/>
              <a:t>9/4/2015</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FC87C94-C68C-4B30-980E-7730ACE58810}" type="slidenum">
              <a:rPr lang="en-US" smtClean="0"/>
              <a:pPr/>
              <a:t>‹nº›</a:t>
            </a:fld>
            <a:endParaRPr lang="en-US"/>
          </a:p>
        </p:txBody>
      </p:sp>
    </p:spTree>
    <p:extLst>
      <p:ext uri="{BB962C8B-B14F-4D97-AF65-F5344CB8AC3E}">
        <p14:creationId xmlns:p14="http://schemas.microsoft.com/office/powerpoint/2010/main" xmlns="" val="1470227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en-US"/>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4"/>
          <p:cNvSpPr>
            <a:spLocks noGrp="1"/>
          </p:cNvSpPr>
          <p:nvPr>
            <p:ph type="dt" sz="half" idx="10"/>
          </p:nvPr>
        </p:nvSpPr>
        <p:spPr/>
        <p:txBody>
          <a:bodyPr/>
          <a:lstStyle/>
          <a:p>
            <a:fld id="{D513C76C-BAF4-42EE-A479-8FE80C091601}" type="datetimeFigureOut">
              <a:rPr lang="en-US" smtClean="0"/>
              <a:pPr/>
              <a:t>9/4/2015</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FC87C94-C68C-4B30-980E-7730ACE58810}" type="slidenum">
              <a:rPr lang="en-US" smtClean="0"/>
              <a:pPr/>
              <a:t>‹nº›</a:t>
            </a:fld>
            <a:endParaRPr lang="en-US"/>
          </a:p>
        </p:txBody>
      </p:sp>
    </p:spTree>
    <p:extLst>
      <p:ext uri="{BB962C8B-B14F-4D97-AF65-F5344CB8AC3E}">
        <p14:creationId xmlns:p14="http://schemas.microsoft.com/office/powerpoint/2010/main" xmlns="" val="4082840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en-US"/>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6"/>
          <p:cNvSpPr>
            <a:spLocks noGrp="1"/>
          </p:cNvSpPr>
          <p:nvPr>
            <p:ph type="dt" sz="half" idx="10"/>
          </p:nvPr>
        </p:nvSpPr>
        <p:spPr/>
        <p:txBody>
          <a:bodyPr/>
          <a:lstStyle/>
          <a:p>
            <a:fld id="{D513C76C-BAF4-42EE-A479-8FE80C091601}" type="datetimeFigureOut">
              <a:rPr lang="en-US" smtClean="0"/>
              <a:pPr/>
              <a:t>9/4/2015</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FC87C94-C68C-4B30-980E-7730ACE58810}" type="slidenum">
              <a:rPr lang="en-US" smtClean="0"/>
              <a:pPr/>
              <a:t>‹nº›</a:t>
            </a:fld>
            <a:endParaRPr lang="en-US"/>
          </a:p>
        </p:txBody>
      </p:sp>
    </p:spTree>
    <p:extLst>
      <p:ext uri="{BB962C8B-B14F-4D97-AF65-F5344CB8AC3E}">
        <p14:creationId xmlns:p14="http://schemas.microsoft.com/office/powerpoint/2010/main" xmlns="" val="2019427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en-US"/>
          </a:p>
        </p:txBody>
      </p:sp>
      <p:sp>
        <p:nvSpPr>
          <p:cNvPr id="3" name="Espaço Reservado para Data 2"/>
          <p:cNvSpPr>
            <a:spLocks noGrp="1"/>
          </p:cNvSpPr>
          <p:nvPr>
            <p:ph type="dt" sz="half" idx="10"/>
          </p:nvPr>
        </p:nvSpPr>
        <p:spPr/>
        <p:txBody>
          <a:bodyPr/>
          <a:lstStyle/>
          <a:p>
            <a:fld id="{D513C76C-BAF4-42EE-A479-8FE80C091601}" type="datetimeFigureOut">
              <a:rPr lang="en-US" smtClean="0"/>
              <a:pPr/>
              <a:t>9/4/2015</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FC87C94-C68C-4B30-980E-7730ACE58810}" type="slidenum">
              <a:rPr lang="en-US" smtClean="0"/>
              <a:pPr/>
              <a:t>‹nº›</a:t>
            </a:fld>
            <a:endParaRPr lang="en-US"/>
          </a:p>
        </p:txBody>
      </p:sp>
    </p:spTree>
    <p:extLst>
      <p:ext uri="{BB962C8B-B14F-4D97-AF65-F5344CB8AC3E}">
        <p14:creationId xmlns:p14="http://schemas.microsoft.com/office/powerpoint/2010/main" xmlns="" val="3204028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513C76C-BAF4-42EE-A479-8FE80C091601}" type="datetimeFigureOut">
              <a:rPr lang="en-US" smtClean="0"/>
              <a:pPr/>
              <a:t>9/4/2015</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FC87C94-C68C-4B30-980E-7730ACE58810}" type="slidenum">
              <a:rPr lang="en-US" smtClean="0"/>
              <a:pPr/>
              <a:t>‹nº›</a:t>
            </a:fld>
            <a:endParaRPr lang="en-US"/>
          </a:p>
        </p:txBody>
      </p:sp>
    </p:spTree>
    <p:extLst>
      <p:ext uri="{BB962C8B-B14F-4D97-AF65-F5344CB8AC3E}">
        <p14:creationId xmlns:p14="http://schemas.microsoft.com/office/powerpoint/2010/main" xmlns="" val="2558509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en-US"/>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D513C76C-BAF4-42EE-A479-8FE80C091601}" type="datetimeFigureOut">
              <a:rPr lang="en-US" smtClean="0"/>
              <a:pPr/>
              <a:t>9/4/2015</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FC87C94-C68C-4B30-980E-7730ACE58810}" type="slidenum">
              <a:rPr lang="en-US" smtClean="0"/>
              <a:pPr/>
              <a:t>‹nº›</a:t>
            </a:fld>
            <a:endParaRPr lang="en-US"/>
          </a:p>
        </p:txBody>
      </p:sp>
    </p:spTree>
    <p:extLst>
      <p:ext uri="{BB962C8B-B14F-4D97-AF65-F5344CB8AC3E}">
        <p14:creationId xmlns:p14="http://schemas.microsoft.com/office/powerpoint/2010/main" xmlns="" val="3293325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en-US"/>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D513C76C-BAF4-42EE-A479-8FE80C091601}" type="datetimeFigureOut">
              <a:rPr lang="en-US" smtClean="0"/>
              <a:pPr/>
              <a:t>9/4/2015</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FC87C94-C68C-4B30-980E-7730ACE58810}" type="slidenum">
              <a:rPr lang="en-US" smtClean="0"/>
              <a:pPr/>
              <a:t>‹nº›</a:t>
            </a:fld>
            <a:endParaRPr lang="en-US"/>
          </a:p>
        </p:txBody>
      </p:sp>
    </p:spTree>
    <p:extLst>
      <p:ext uri="{BB962C8B-B14F-4D97-AF65-F5344CB8AC3E}">
        <p14:creationId xmlns:p14="http://schemas.microsoft.com/office/powerpoint/2010/main" xmlns="" val="2519488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en-US"/>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13C76C-BAF4-42EE-A479-8FE80C091601}" type="datetimeFigureOut">
              <a:rPr lang="en-US" smtClean="0"/>
              <a:pPr/>
              <a:t>9/4/2015</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C87C94-C68C-4B30-980E-7730ACE58810}" type="slidenum">
              <a:rPr lang="en-US" smtClean="0"/>
              <a:pPr/>
              <a:t>‹nº›</a:t>
            </a:fld>
            <a:endParaRPr lang="en-US"/>
          </a:p>
        </p:txBody>
      </p:sp>
    </p:spTree>
    <p:extLst>
      <p:ext uri="{BB962C8B-B14F-4D97-AF65-F5344CB8AC3E}">
        <p14:creationId xmlns:p14="http://schemas.microsoft.com/office/powerpoint/2010/main" xmlns="" val="3588588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i.dailymail.co.uk/i/pix/2009/02/27/article-1156222-03ACD06C000005DC-876_634x422_popup.jp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l.facebook.com/l.php?u=http://www.theguardian.com/the-report-company/2015/may/18/the-federal-university-of-abc-ufabc&amp;h=8AQH_KuyQ&amp;s=1"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32.emf"/><Relationship Id="rId13" Type="http://schemas.openxmlformats.org/officeDocument/2006/relationships/image" Target="../media/image34.jpeg"/><Relationship Id="rId3" Type="http://schemas.openxmlformats.org/officeDocument/2006/relationships/audio" Target="../media/media2.wav"/><Relationship Id="rId7" Type="http://schemas.openxmlformats.org/officeDocument/2006/relationships/image" Target="../media/image31.emf"/><Relationship Id="rId12" Type="http://schemas.openxmlformats.org/officeDocument/2006/relationships/oleObject" Target="../embeddings/oleObject4.bin"/><Relationship Id="rId17" Type="http://schemas.microsoft.com/office/2007/relationships/media" Target="../media/media3.wav"/><Relationship Id="rId2" Type="http://schemas.openxmlformats.org/officeDocument/2006/relationships/audio" Target="../media/media1.wav"/><Relationship Id="rId16" Type="http://schemas.microsoft.com/office/2007/relationships/media" Target="../media/media2.wav"/><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3.bin"/><Relationship Id="rId5" Type="http://schemas.openxmlformats.org/officeDocument/2006/relationships/slideLayout" Target="../slideLayouts/slideLayout7.xml"/><Relationship Id="rId15" Type="http://schemas.openxmlformats.org/officeDocument/2006/relationships/image" Target="../media/image35.png"/><Relationship Id="rId10" Type="http://schemas.openxmlformats.org/officeDocument/2006/relationships/oleObject" Target="../embeddings/oleObject2.bin"/><Relationship Id="rId4" Type="http://schemas.openxmlformats.org/officeDocument/2006/relationships/audio" Target="../media/media3.wav"/><Relationship Id="rId9" Type="http://schemas.openxmlformats.org/officeDocument/2006/relationships/image" Target="../media/image33.emf"/><Relationship Id="rId14" Type="http://schemas.microsoft.com/office/2007/relationships/media" Target="../media/media1.wav"/></Relationships>
</file>

<file path=ppt/slides/_rels/slide43.xml.rels><?xml version="1.0" encoding="UTF-8" standalone="yes"?>
<Relationships xmlns="http://schemas.openxmlformats.org/package/2006/relationships"><Relationship Id="rId8" Type="http://schemas.microsoft.com/office/2007/relationships/media" Target="../media/media6.wav"/><Relationship Id="rId3" Type="http://schemas.openxmlformats.org/officeDocument/2006/relationships/audio" Target="../media/media6.wav"/><Relationship Id="rId7" Type="http://schemas.microsoft.com/office/2007/relationships/media" Target="../media/media5.wav"/><Relationship Id="rId2" Type="http://schemas.openxmlformats.org/officeDocument/2006/relationships/audio" Target="../media/media5.wav"/><Relationship Id="rId1" Type="http://schemas.openxmlformats.org/officeDocument/2006/relationships/audio" Target="../media/media4.wav"/><Relationship Id="rId6" Type="http://schemas.openxmlformats.org/officeDocument/2006/relationships/image" Target="../media/image35.png"/><Relationship Id="rId5" Type="http://schemas.microsoft.com/office/2007/relationships/media" Target="../media/media4.wav"/><Relationship Id="rId4"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5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5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hyperlink" Target="http://en.wikipedia.org/wiki/University_of_Illinois_at_Chicag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scene3d>
              <a:camera prst="perspectiveLeft"/>
              <a:lightRig rig="threePt" dir="t"/>
            </a:scene3d>
          </a:bodyPr>
          <a:lstStyle/>
          <a:p>
            <a:r>
              <a:rPr lang="pt-BR" b="1" dirty="0" smtClean="0">
                <a:ln w="12700" cmpd="sng">
                  <a:solidFill>
                    <a:schemeClr val="accent4"/>
                  </a:solidFill>
                  <a:prstDash val="solid"/>
                </a:ln>
                <a:solidFill>
                  <a:srgbClr val="11DFFB"/>
                </a:solidFill>
                <a:latin typeface="Comic Sans MS" panose="030F0702030302020204" pitchFamily="66" charset="0"/>
              </a:rPr>
              <a:t>A UNIVERSIDADE PARA O SÉCULO XXI</a:t>
            </a:r>
            <a:endParaRPr lang="pt-BR" b="1" dirty="0">
              <a:ln w="12700" cmpd="sng">
                <a:solidFill>
                  <a:schemeClr val="accent4"/>
                </a:solidFill>
                <a:prstDash val="solid"/>
              </a:ln>
              <a:solidFill>
                <a:srgbClr val="11DFFB"/>
              </a:solidFill>
              <a:latin typeface="Comic Sans MS" panose="030F0702030302020204" pitchFamily="66" charset="0"/>
            </a:endParaRPr>
          </a:p>
        </p:txBody>
      </p:sp>
      <p:sp>
        <p:nvSpPr>
          <p:cNvPr id="3" name="Subtítulo 2"/>
          <p:cNvSpPr>
            <a:spLocks noGrp="1"/>
          </p:cNvSpPr>
          <p:nvPr>
            <p:ph type="subTitle" idx="1"/>
          </p:nvPr>
        </p:nvSpPr>
        <p:spPr/>
        <p:txBody>
          <a:bodyPr/>
          <a:lstStyle/>
          <a:p>
            <a:r>
              <a:rPr lang="pt-BR"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omic Sans MS" panose="030F0702030302020204" pitchFamily="66" charset="0"/>
              </a:rPr>
              <a:t>MULTIVERSIDADE</a:t>
            </a:r>
            <a:endParaRPr lang="pt-BR"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omic Sans MS" panose="030F0702030302020204" pitchFamily="66" charset="0"/>
            </a:endParaRPr>
          </a:p>
        </p:txBody>
      </p:sp>
    </p:spTree>
    <p:extLst>
      <p:ext uri="{BB962C8B-B14F-4D97-AF65-F5344CB8AC3E}">
        <p14:creationId xmlns:p14="http://schemas.microsoft.com/office/powerpoint/2010/main" xmlns="" val="2540128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waves ">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04950" y="1409700"/>
            <a:ext cx="6038850" cy="4019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8" name="Text Box 4"/>
          <p:cNvSpPr txBox="1">
            <a:spLocks noChangeArrowheads="1"/>
          </p:cNvSpPr>
          <p:nvPr/>
        </p:nvSpPr>
        <p:spPr bwMode="auto">
          <a:xfrm>
            <a:off x="0" y="71438"/>
            <a:ext cx="9144000" cy="1323975"/>
          </a:xfrm>
          <a:prstGeom prst="rect">
            <a:avLst/>
          </a:prstGeom>
          <a:noFill/>
          <a:ln w="9525">
            <a:noFill/>
            <a:miter lim="800000"/>
            <a:headEnd/>
            <a:tailEnd/>
          </a:ln>
          <a:effectLst/>
        </p:spPr>
        <p:txBody>
          <a:bodyPr>
            <a:spAutoFit/>
          </a:bodyPr>
          <a:lstStyle/>
          <a:p>
            <a:pPr algn="ctr">
              <a:spcBef>
                <a:spcPct val="50000"/>
              </a:spcBef>
              <a:defRPr/>
            </a:pPr>
            <a:r>
              <a:rPr lang="en-US" sz="3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rPr>
              <a:t>TEMPOS DE ONDA DE CHOQUE </a:t>
            </a:r>
          </a:p>
          <a:p>
            <a:pPr algn="ctr">
              <a:spcBef>
                <a:spcPct val="50000"/>
              </a:spcBef>
              <a:defRPr/>
            </a:pPr>
            <a:r>
              <a:rPr lang="en-US" sz="3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rPr>
              <a:t>CULTURAL</a:t>
            </a:r>
          </a:p>
        </p:txBody>
      </p:sp>
      <p:sp>
        <p:nvSpPr>
          <p:cNvPr id="5" name="Seta para a direita 4"/>
          <p:cNvSpPr/>
          <p:nvPr/>
        </p:nvSpPr>
        <p:spPr>
          <a:xfrm>
            <a:off x="2071688" y="5500688"/>
            <a:ext cx="4572000" cy="121443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latin typeface="Comic Sans MS" panose="030F0702030302020204" pitchFamily="66" charset="0"/>
            </a:endParaRPr>
          </a:p>
        </p:txBody>
      </p:sp>
      <p:sp>
        <p:nvSpPr>
          <p:cNvPr id="14341" name="CaixaDeTexto 5"/>
          <p:cNvSpPr txBox="1">
            <a:spLocks noChangeArrowheads="1"/>
          </p:cNvSpPr>
          <p:nvPr/>
        </p:nvSpPr>
        <p:spPr bwMode="auto">
          <a:xfrm>
            <a:off x="2214563" y="5786438"/>
            <a:ext cx="428625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BR" altLang="en-US" sz="1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mic Sans MS" panose="030F0702030302020204" pitchFamily="66" charset="0"/>
              </a:rPr>
              <a:t>O PASSADO COMPRIME-SE EM  </a:t>
            </a:r>
            <a:r>
              <a:rPr lang="pt-BR" altLang="en-US" sz="1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mic Sans MS" panose="030F0702030302020204" pitchFamily="66" charset="0"/>
              </a:rPr>
              <a:t>DIREÇÃO </a:t>
            </a:r>
            <a:r>
              <a:rPr lang="pt-BR" altLang="en-US" sz="1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mic Sans MS" panose="030F0702030302020204" pitchFamily="66" charset="0"/>
              </a:rPr>
              <a:t>AO FUTURO</a:t>
            </a:r>
          </a:p>
        </p:txBody>
      </p:sp>
    </p:spTree>
    <p:extLst>
      <p:ext uri="{BB962C8B-B14F-4D97-AF65-F5344CB8AC3E}">
        <p14:creationId xmlns:p14="http://schemas.microsoft.com/office/powerpoint/2010/main" xmlns="" val="2914538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Wav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1447800"/>
            <a:ext cx="5657850" cy="3792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1" name="Text Box 3"/>
          <p:cNvSpPr txBox="1">
            <a:spLocks noChangeArrowheads="1"/>
          </p:cNvSpPr>
          <p:nvPr/>
        </p:nvSpPr>
        <p:spPr bwMode="auto">
          <a:xfrm>
            <a:off x="914400" y="44624"/>
            <a:ext cx="6858000" cy="1384995"/>
          </a:xfrm>
          <a:prstGeom prst="rect">
            <a:avLst/>
          </a:prstGeom>
          <a:noFill/>
          <a:ln w="9525">
            <a:noFill/>
            <a:miter lim="800000"/>
            <a:headEnd/>
            <a:tailEnd/>
          </a:ln>
          <a:effectLst/>
        </p:spPr>
        <p:txBody>
          <a:bodyPr>
            <a:spAutoFit/>
          </a:bodyPr>
          <a:lstStyle/>
          <a:p>
            <a:pPr algn="ctr">
              <a:spcBef>
                <a:spcPct val="50000"/>
              </a:spcBef>
              <a:defRPr/>
            </a:pPr>
            <a:r>
              <a:rPr lang="en-US"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rPr>
              <a:t>SURFAR É O MODO CORRETO DE PASSAR POR UMA ONDA DE CHOQUE</a:t>
            </a:r>
          </a:p>
        </p:txBody>
      </p:sp>
      <p:sp>
        <p:nvSpPr>
          <p:cNvPr id="7172" name="Text Box 4"/>
          <p:cNvSpPr txBox="1">
            <a:spLocks noChangeArrowheads="1"/>
          </p:cNvSpPr>
          <p:nvPr/>
        </p:nvSpPr>
        <p:spPr bwMode="auto">
          <a:xfrm>
            <a:off x="685800" y="5319713"/>
            <a:ext cx="7924800" cy="1016000"/>
          </a:xfrm>
          <a:prstGeom prst="rect">
            <a:avLst/>
          </a:prstGeom>
          <a:noFill/>
          <a:ln w="9525">
            <a:noFill/>
            <a:miter lim="800000"/>
            <a:headEnd/>
            <a:tailEnd/>
          </a:ln>
          <a:effectLst/>
        </p:spPr>
        <p:txBody>
          <a:bodyPr>
            <a:spAutoFit/>
          </a:bodyPr>
          <a:lstStyle/>
          <a:p>
            <a:pPr algn="ctr">
              <a:spcBef>
                <a:spcPct val="50000"/>
              </a:spcBef>
              <a:defRPr/>
            </a:pPr>
            <a:r>
              <a:rPr lang="en-US" sz="2400" b="1" dirty="0">
                <a:ln w="22225">
                  <a:solidFill>
                    <a:schemeClr val="accent2"/>
                  </a:solidFill>
                  <a:prstDash val="solid"/>
                </a:ln>
                <a:solidFill>
                  <a:schemeClr val="accent2">
                    <a:lumMod val="40000"/>
                    <a:lumOff val="60000"/>
                  </a:schemeClr>
                </a:solidFill>
                <a:latin typeface="Comic Sans MS" panose="030F0702030302020204" pitchFamily="66" charset="0"/>
              </a:rPr>
              <a:t>SURFAR NÃO É UM NOVO ESTILO DE NADAR</a:t>
            </a:r>
          </a:p>
          <a:p>
            <a:pPr algn="ctr">
              <a:spcBef>
                <a:spcPct val="50000"/>
              </a:spcBef>
              <a:defRPr/>
            </a:pPr>
            <a:r>
              <a:rPr lang="en-US" sz="2400" b="1" dirty="0">
                <a:ln w="22225">
                  <a:solidFill>
                    <a:schemeClr val="accent2"/>
                  </a:solidFill>
                  <a:prstDash val="solid"/>
                </a:ln>
                <a:solidFill>
                  <a:schemeClr val="accent2">
                    <a:lumMod val="40000"/>
                    <a:lumOff val="60000"/>
                  </a:schemeClr>
                </a:solidFill>
                <a:latin typeface="Comic Sans MS" panose="030F0702030302020204" pitchFamily="66" charset="0"/>
              </a:rPr>
              <a:t>É PRECISO UMA PRANCHA</a:t>
            </a:r>
          </a:p>
        </p:txBody>
      </p:sp>
    </p:spTree>
    <p:extLst>
      <p:ext uri="{BB962C8B-B14F-4D97-AF65-F5344CB8AC3E}">
        <p14:creationId xmlns:p14="http://schemas.microsoft.com/office/powerpoint/2010/main" xmlns="" val="2147935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57188" y="142875"/>
            <a:ext cx="8229600" cy="1143000"/>
          </a:xfrm>
        </p:spPr>
        <p:txBody>
          <a:bodyPr/>
          <a:lstStyle/>
          <a:p>
            <a:pPr>
              <a:defRPr/>
            </a:pPr>
            <a:r>
              <a:rPr lang="en-US" sz="32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rPr>
              <a:t>OS DESAFIOS DA NOVA ERA</a:t>
            </a:r>
            <a:endParaRPr lang="en-US" sz="3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endParaRPr>
          </a:p>
        </p:txBody>
      </p:sp>
      <p:sp>
        <p:nvSpPr>
          <p:cNvPr id="8195" name="Rectangle 3"/>
          <p:cNvSpPr>
            <a:spLocks noGrp="1" noChangeArrowheads="1"/>
          </p:cNvSpPr>
          <p:nvPr>
            <p:ph type="body" idx="1"/>
          </p:nvPr>
        </p:nvSpPr>
        <p:spPr>
          <a:xfrm>
            <a:off x="428625" y="1214438"/>
            <a:ext cx="8382000" cy="5026025"/>
          </a:xfrm>
        </p:spPr>
        <p:txBody>
          <a:bodyPr/>
          <a:lstStyle/>
          <a:p>
            <a:pPr>
              <a:lnSpc>
                <a:spcPct val="90000"/>
              </a:lnSpc>
              <a:defRPr/>
            </a:pPr>
            <a:r>
              <a:rPr lang="en-US" sz="1800" b="1" dirty="0" smtClean="0">
                <a:effectLst>
                  <a:outerShdw blurRad="38100" dist="38100" dir="2700000" algn="tl">
                    <a:srgbClr val="C0C0C0"/>
                  </a:outerShdw>
                </a:effectLst>
                <a:latin typeface="Comic Sans MS" panose="030F0702030302020204" pitchFamily="66" charset="0"/>
              </a:rPr>
              <a:t>A ORGANIZAÇÃO TRADICIONAL DA UNIVEERSIDADE ESTÁ ESGOTADA</a:t>
            </a:r>
            <a:r>
              <a:rPr lang="en-US" sz="1800" b="1" dirty="0">
                <a:effectLst>
                  <a:outerShdw blurRad="38100" dist="38100" dir="2700000" algn="tl">
                    <a:srgbClr val="C0C0C0"/>
                  </a:outerShdw>
                </a:effectLst>
                <a:latin typeface="Comic Sans MS" panose="030F0702030302020204" pitchFamily="66" charset="0"/>
              </a:rPr>
              <a:t/>
            </a:r>
            <a:br>
              <a:rPr lang="en-US" sz="1800" b="1" dirty="0">
                <a:effectLst>
                  <a:outerShdw blurRad="38100" dist="38100" dir="2700000" algn="tl">
                    <a:srgbClr val="C0C0C0"/>
                  </a:outerShdw>
                </a:effectLst>
                <a:latin typeface="Comic Sans MS" panose="030F0702030302020204" pitchFamily="66" charset="0"/>
              </a:rPr>
            </a:br>
            <a:endParaRPr lang="en-US" sz="1800" b="1" dirty="0">
              <a:effectLst>
                <a:outerShdw blurRad="38100" dist="38100" dir="2700000" algn="tl">
                  <a:srgbClr val="C0C0C0"/>
                </a:outerShdw>
              </a:effectLst>
              <a:latin typeface="Comic Sans MS" panose="030F0702030302020204" pitchFamily="66" charset="0"/>
            </a:endParaRPr>
          </a:p>
          <a:p>
            <a:pPr>
              <a:lnSpc>
                <a:spcPct val="90000"/>
              </a:lnSpc>
              <a:defRPr/>
            </a:pPr>
            <a:r>
              <a:rPr lang="en-US" sz="1800" b="1" dirty="0" smtClean="0">
                <a:effectLst>
                  <a:outerShdw blurRad="38100" dist="38100" dir="2700000" algn="tl">
                    <a:srgbClr val="C0C0C0"/>
                  </a:outerShdw>
                </a:effectLst>
                <a:latin typeface="Comic Sans MS" panose="030F0702030302020204" pitchFamily="66" charset="0"/>
              </a:rPr>
              <a:t>NÃO HÁ MUITO TEMPO PARA PENSAR E DECIDIR</a:t>
            </a:r>
            <a:r>
              <a:rPr lang="en-US" sz="1800" b="1" dirty="0">
                <a:effectLst>
                  <a:outerShdw blurRad="38100" dist="38100" dir="2700000" algn="tl">
                    <a:srgbClr val="C0C0C0"/>
                  </a:outerShdw>
                </a:effectLst>
                <a:latin typeface="Comic Sans MS" panose="030F0702030302020204" pitchFamily="66" charset="0"/>
              </a:rPr>
              <a:t/>
            </a:r>
            <a:br>
              <a:rPr lang="en-US" sz="1800" b="1" dirty="0">
                <a:effectLst>
                  <a:outerShdw blurRad="38100" dist="38100" dir="2700000" algn="tl">
                    <a:srgbClr val="C0C0C0"/>
                  </a:outerShdw>
                </a:effectLst>
                <a:latin typeface="Comic Sans MS" panose="030F0702030302020204" pitchFamily="66" charset="0"/>
              </a:rPr>
            </a:br>
            <a:endParaRPr lang="en-US" sz="1800" b="1" dirty="0">
              <a:effectLst>
                <a:outerShdw blurRad="38100" dist="38100" dir="2700000" algn="tl">
                  <a:srgbClr val="C0C0C0"/>
                </a:outerShdw>
              </a:effectLst>
              <a:latin typeface="Comic Sans MS" panose="030F0702030302020204" pitchFamily="66" charset="0"/>
            </a:endParaRPr>
          </a:p>
          <a:p>
            <a:pPr>
              <a:lnSpc>
                <a:spcPct val="90000"/>
              </a:lnSpc>
              <a:defRPr/>
            </a:pPr>
            <a:r>
              <a:rPr lang="en-US" sz="1800" b="1" dirty="0" smtClean="0">
                <a:effectLst>
                  <a:outerShdw blurRad="38100" dist="38100" dir="2700000" algn="tl">
                    <a:srgbClr val="C0C0C0"/>
                  </a:outerShdw>
                </a:effectLst>
                <a:latin typeface="Comic Sans MS" panose="030F0702030302020204" pitchFamily="66" charset="0"/>
              </a:rPr>
              <a:t>É PRECISO ASSUMIR RISCOS</a:t>
            </a:r>
            <a:r>
              <a:rPr lang="en-US" sz="1800" b="1" dirty="0">
                <a:effectLst>
                  <a:outerShdw blurRad="38100" dist="38100" dir="2700000" algn="tl">
                    <a:srgbClr val="C0C0C0"/>
                  </a:outerShdw>
                </a:effectLst>
                <a:latin typeface="Comic Sans MS" panose="030F0702030302020204" pitchFamily="66" charset="0"/>
              </a:rPr>
              <a:t/>
            </a:r>
            <a:br>
              <a:rPr lang="en-US" sz="1800" b="1" dirty="0">
                <a:effectLst>
                  <a:outerShdw blurRad="38100" dist="38100" dir="2700000" algn="tl">
                    <a:srgbClr val="C0C0C0"/>
                  </a:outerShdw>
                </a:effectLst>
                <a:latin typeface="Comic Sans MS" panose="030F0702030302020204" pitchFamily="66" charset="0"/>
              </a:rPr>
            </a:br>
            <a:endParaRPr lang="en-US" sz="1800" b="1" dirty="0">
              <a:effectLst>
                <a:outerShdw blurRad="38100" dist="38100" dir="2700000" algn="tl">
                  <a:srgbClr val="C0C0C0"/>
                </a:outerShdw>
              </a:effectLst>
              <a:latin typeface="Comic Sans MS" panose="030F0702030302020204" pitchFamily="66" charset="0"/>
            </a:endParaRPr>
          </a:p>
          <a:p>
            <a:pPr>
              <a:lnSpc>
                <a:spcPct val="90000"/>
              </a:lnSpc>
              <a:defRPr/>
            </a:pPr>
            <a:r>
              <a:rPr lang="en-US" sz="1800" b="1" dirty="0" smtClean="0">
                <a:effectLst>
                  <a:outerShdw blurRad="38100" dist="38100" dir="2700000" algn="tl">
                    <a:srgbClr val="C0C0C0"/>
                  </a:outerShdw>
                </a:effectLst>
                <a:latin typeface="Comic Sans MS" panose="030F0702030302020204" pitchFamily="66" charset="0"/>
              </a:rPr>
              <a:t>TEM-SE QUE ESTAR PREPARDO PARA RÁPIDAS MUDANÇAS DE RUMO</a:t>
            </a:r>
          </a:p>
          <a:p>
            <a:pPr>
              <a:lnSpc>
                <a:spcPct val="90000"/>
              </a:lnSpc>
              <a:defRPr/>
            </a:pPr>
            <a:endParaRPr lang="en-US" sz="1800" b="1" dirty="0" smtClean="0">
              <a:effectLst>
                <a:outerShdw blurRad="38100" dist="38100" dir="2700000" algn="tl">
                  <a:srgbClr val="C0C0C0"/>
                </a:outerShdw>
              </a:effectLst>
              <a:latin typeface="Comic Sans MS" panose="030F0702030302020204" pitchFamily="66" charset="0"/>
            </a:endParaRPr>
          </a:p>
          <a:p>
            <a:pPr>
              <a:lnSpc>
                <a:spcPct val="90000"/>
              </a:lnSpc>
              <a:defRPr/>
            </a:pPr>
            <a:r>
              <a:rPr lang="en-US" sz="1800" b="1" dirty="0" smtClean="0">
                <a:effectLst>
                  <a:outerShdw blurRad="38100" dist="38100" dir="2700000" algn="tl">
                    <a:srgbClr val="C0C0C0"/>
                  </a:outerShdw>
                </a:effectLst>
                <a:latin typeface="Comic Sans MS" panose="030F0702030302020204" pitchFamily="66" charset="0"/>
              </a:rPr>
              <a:t>É NECESSÁRIO QUESTIONAR AS VELHAS REGRAS E LUTAR POR NOVOS ESTATUTOS MAIS FLEXÍVEIS E ADEQUADOS À DINÂMICA DO NOSSO TEMPO</a:t>
            </a:r>
            <a:endParaRPr lang="en-US" sz="1800" b="1" dirty="0">
              <a:effectLst>
                <a:outerShdw blurRad="38100" dist="38100" dir="2700000" algn="tl">
                  <a:srgbClr val="C0C0C0"/>
                </a:outerShdw>
              </a:effectLst>
              <a:latin typeface="Comic Sans MS" panose="030F0702030302020204" pitchFamily="66" charset="0"/>
            </a:endParaRPr>
          </a:p>
          <a:p>
            <a:pPr>
              <a:lnSpc>
                <a:spcPct val="90000"/>
              </a:lnSpc>
              <a:defRPr/>
            </a:pPr>
            <a:endParaRPr lang="en-US" sz="1800" b="1" dirty="0" smtClean="0">
              <a:effectLst>
                <a:outerShdw blurRad="38100" dist="38100" dir="2700000" algn="tl">
                  <a:srgbClr val="C0C0C0"/>
                </a:outerShdw>
              </a:effectLst>
              <a:latin typeface="Comic Sans MS" panose="030F0702030302020204" pitchFamily="66" charset="0"/>
            </a:endParaRPr>
          </a:p>
          <a:p>
            <a:pPr>
              <a:lnSpc>
                <a:spcPct val="90000"/>
              </a:lnSpc>
              <a:defRPr/>
            </a:pPr>
            <a:r>
              <a:rPr lang="en-US" sz="1800" b="1" dirty="0" smtClean="0">
                <a:effectLst>
                  <a:outerShdw blurRad="38100" dist="38100" dir="2700000" algn="tl">
                    <a:srgbClr val="C0C0C0"/>
                  </a:outerShdw>
                </a:effectLst>
                <a:latin typeface="Comic Sans MS" panose="030F0702030302020204" pitchFamily="66" charset="0"/>
              </a:rPr>
              <a:t>É NECESSÁRIO ACHAR UMA PRANCHA ADEQUADA</a:t>
            </a:r>
            <a:r>
              <a:rPr lang="en-US" sz="1800" b="1" dirty="0">
                <a:effectLst>
                  <a:outerShdw blurRad="38100" dist="38100" dir="2700000" algn="tl">
                    <a:srgbClr val="C0C0C0"/>
                  </a:outerShdw>
                </a:effectLst>
                <a:latin typeface="Comic Sans MS" panose="030F0702030302020204" pitchFamily="66" charset="0"/>
              </a:rPr>
              <a:t/>
            </a:r>
            <a:br>
              <a:rPr lang="en-US" sz="1800" b="1" dirty="0">
                <a:effectLst>
                  <a:outerShdw blurRad="38100" dist="38100" dir="2700000" algn="tl">
                    <a:srgbClr val="C0C0C0"/>
                  </a:outerShdw>
                </a:effectLst>
                <a:latin typeface="Comic Sans MS" panose="030F0702030302020204" pitchFamily="66" charset="0"/>
              </a:rPr>
            </a:br>
            <a:endParaRPr lang="en-US" sz="1800" b="1" dirty="0" smtClean="0">
              <a:effectLst>
                <a:outerShdw blurRad="38100" dist="38100" dir="2700000" algn="tl">
                  <a:srgbClr val="C0C0C0"/>
                </a:outerShdw>
              </a:effectLst>
              <a:latin typeface="Comic Sans MS" panose="030F0702030302020204" pitchFamily="66" charset="0"/>
            </a:endParaRPr>
          </a:p>
          <a:p>
            <a:pPr>
              <a:lnSpc>
                <a:spcPct val="90000"/>
              </a:lnSpc>
              <a:defRPr/>
            </a:pPr>
            <a:r>
              <a:rPr lang="en-US" sz="1800" b="1" dirty="0" smtClean="0">
                <a:effectLst>
                  <a:outerShdw blurRad="38100" dist="38100" dir="2700000" algn="tl">
                    <a:srgbClr val="C0C0C0"/>
                  </a:outerShdw>
                </a:effectLst>
                <a:latin typeface="Comic Sans MS" panose="030F0702030302020204" pitchFamily="66" charset="0"/>
              </a:rPr>
              <a:t>DE QUALQUER FORMA TEMOS QUE ESTAR PREPARADOS PARA CAIR E LEVANTAR</a:t>
            </a:r>
            <a:endParaRPr lang="en-US" sz="1800" b="1" dirty="0">
              <a:effectLst>
                <a:outerShdw blurRad="38100" dist="38100" dir="2700000" algn="tl">
                  <a:srgbClr val="C0C0C0"/>
                </a:outerShdw>
              </a:effectLst>
              <a:latin typeface="Comic Sans MS" panose="030F0702030302020204" pitchFamily="66" charset="0"/>
            </a:endParaRPr>
          </a:p>
          <a:p>
            <a:pPr>
              <a:lnSpc>
                <a:spcPct val="90000"/>
              </a:lnSpc>
              <a:defRPr/>
            </a:pPr>
            <a:endParaRPr lang="en-US" sz="1800" b="1" dirty="0">
              <a:effectLst>
                <a:outerShdw blurRad="38100" dist="38100" dir="2700000" algn="tl">
                  <a:srgbClr val="C0C0C0"/>
                </a:outerShdw>
              </a:effectLst>
              <a:latin typeface="Comic Sans MS" panose="030F0702030302020204" pitchFamily="66" charset="0"/>
            </a:endParaRPr>
          </a:p>
          <a:p>
            <a:pPr>
              <a:lnSpc>
                <a:spcPct val="90000"/>
              </a:lnSpc>
              <a:defRPr/>
            </a:pPr>
            <a:endParaRPr lang="en-US" sz="1800" b="1" dirty="0">
              <a:effectLst>
                <a:outerShdw blurRad="38100" dist="38100" dir="2700000" algn="tl">
                  <a:srgbClr val="C0C0C0"/>
                </a:outerShdw>
              </a:effectLst>
              <a:latin typeface="Comic Sans MS" panose="030F0702030302020204" pitchFamily="66" charset="0"/>
            </a:endParaRPr>
          </a:p>
        </p:txBody>
      </p:sp>
    </p:spTree>
    <p:extLst>
      <p:ext uri="{BB962C8B-B14F-4D97-AF65-F5344CB8AC3E}">
        <p14:creationId xmlns:p14="http://schemas.microsoft.com/office/powerpoint/2010/main" xmlns="" val="3143795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p:cNvSpPr txBox="1">
            <a:spLocks noChangeArrowheads="1"/>
          </p:cNvSpPr>
          <p:nvPr/>
        </p:nvSpPr>
        <p:spPr bwMode="auto">
          <a:xfrm>
            <a:off x="539750" y="2746375"/>
            <a:ext cx="8280400"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Wingdings" panose="05000000000000000000" pitchFamily="2" charset="2"/>
              <a:buNone/>
            </a:pPr>
            <a:r>
              <a:rPr lang="en-US" altLang="en-US">
                <a:latin typeface="Comic Sans MS" panose="030F0702030302020204" pitchFamily="66" charset="0"/>
              </a:rPr>
              <a:t>Implica em mudanças substanciais, não é apenas uma questão de revisão de curriculo, introduzir ou cancelar um par de disciplinas.</a:t>
            </a:r>
          </a:p>
        </p:txBody>
      </p:sp>
      <p:sp>
        <p:nvSpPr>
          <p:cNvPr id="37894" name="Text Box 6"/>
          <p:cNvSpPr txBox="1">
            <a:spLocks noChangeArrowheads="1"/>
          </p:cNvSpPr>
          <p:nvPr/>
        </p:nvSpPr>
        <p:spPr bwMode="auto">
          <a:xfrm>
            <a:off x="539750" y="688975"/>
            <a:ext cx="8424738" cy="646331"/>
          </a:xfrm>
          <a:prstGeom prst="rect">
            <a:avLst/>
          </a:prstGeom>
          <a:noFill/>
          <a:ln w="9525">
            <a:noFill/>
            <a:miter lim="800000"/>
            <a:headEnd/>
            <a:tailEnd/>
          </a:ln>
          <a:effectLst/>
        </p:spPr>
        <p:txBody>
          <a:bodyPr wrap="square">
            <a:spAutoFit/>
          </a:bodyPr>
          <a:lstStyle/>
          <a:p>
            <a:pPr>
              <a:spcBef>
                <a:spcPct val="50000"/>
              </a:spcBef>
              <a:defRPr/>
            </a:pPr>
            <a:r>
              <a:rPr lang="en-US" sz="3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rPr>
              <a:t>O IMPACTO NAS UNIVERSIDADES</a:t>
            </a:r>
          </a:p>
        </p:txBody>
      </p:sp>
    </p:spTree>
    <p:extLst>
      <p:ext uri="{BB962C8B-B14F-4D97-AF65-F5344CB8AC3E}">
        <p14:creationId xmlns:p14="http://schemas.microsoft.com/office/powerpoint/2010/main" xmlns="" val="3550873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1520" y="2028904"/>
            <a:ext cx="8568952" cy="3046988"/>
          </a:xfrm>
          <a:prstGeom prst="rect">
            <a:avLst/>
          </a:prstGeom>
          <a:noFill/>
        </p:spPr>
        <p:txBody>
          <a:bodyPr wrap="square" rtlCol="0">
            <a:spAutoFit/>
          </a:bodyPr>
          <a:lstStyle/>
          <a:p>
            <a:r>
              <a:rPr lang="pt-BR" sz="2400" dirty="0" smtClean="0">
                <a:latin typeface="Comic Sans MS" panose="030F0702030302020204" pitchFamily="66" charset="0"/>
              </a:rPr>
              <a:t>Para </a:t>
            </a:r>
            <a:r>
              <a:rPr lang="pt-BR" sz="2400" dirty="0">
                <a:latin typeface="Comic Sans MS" panose="030F0702030302020204" pitchFamily="66" charset="0"/>
              </a:rPr>
              <a:t>isso entre outras coisas eliminar as separações reais ou virtuais entre graduação, pós-graduação, professores, pesquisadores e técnicos. </a:t>
            </a:r>
            <a:r>
              <a:rPr lang="pt-BR" sz="2400" b="1" dirty="0">
                <a:latin typeface="Comic Sans MS" panose="030F0702030302020204" pitchFamily="66" charset="0"/>
              </a:rPr>
              <a:t>Há que se formar a comunidade universitária</a:t>
            </a:r>
            <a:r>
              <a:rPr lang="pt-BR" sz="2400" dirty="0">
                <a:latin typeface="Comic Sans MS" panose="030F0702030302020204" pitchFamily="66" charset="0"/>
              </a:rPr>
              <a:t> com o foco no aprender, </a:t>
            </a:r>
            <a:r>
              <a:rPr lang="pt-BR" sz="2400" dirty="0" smtClean="0">
                <a:latin typeface="Comic Sans MS" panose="030F0702030302020204" pitchFamily="66" charset="0"/>
              </a:rPr>
              <a:t>descobrir, inventar </a:t>
            </a:r>
            <a:r>
              <a:rPr lang="pt-BR" sz="2400" dirty="0">
                <a:latin typeface="Comic Sans MS" panose="030F0702030302020204" pitchFamily="66" charset="0"/>
              </a:rPr>
              <a:t>e </a:t>
            </a:r>
            <a:r>
              <a:rPr lang="pt-BR" sz="2400" dirty="0" smtClean="0">
                <a:latin typeface="Comic Sans MS" panose="030F0702030302020204" pitchFamily="66" charset="0"/>
              </a:rPr>
              <a:t>criticar.  </a:t>
            </a:r>
          </a:p>
          <a:p>
            <a:r>
              <a:rPr lang="pt-BR" sz="2400" dirty="0" smtClean="0">
                <a:latin typeface="Comic Sans MS" panose="030F0702030302020204" pitchFamily="66" charset="0"/>
              </a:rPr>
              <a:t>Redução drástica de horas de aula e de disciplinas. </a:t>
            </a:r>
          </a:p>
          <a:p>
            <a:r>
              <a:rPr lang="pt-BR" sz="2400" dirty="0" smtClean="0">
                <a:latin typeface="Comic Sans MS" panose="030F0702030302020204" pitchFamily="66" charset="0"/>
              </a:rPr>
              <a:t>Formar </a:t>
            </a:r>
            <a:r>
              <a:rPr lang="pt-BR" sz="2400" b="1" dirty="0" smtClean="0">
                <a:latin typeface="Comic Sans MS" panose="030F0702030302020204" pitchFamily="66" charset="0"/>
              </a:rPr>
              <a:t>profissionais que sejam capazes de caminhar com suas próprias pernas e tomar decisões</a:t>
            </a:r>
            <a:endParaRPr lang="en-US" sz="2400" b="1" dirty="0">
              <a:latin typeface="Comic Sans MS" panose="030F0702030302020204" pitchFamily="66" charset="0"/>
            </a:endParaRPr>
          </a:p>
        </p:txBody>
      </p:sp>
      <p:sp>
        <p:nvSpPr>
          <p:cNvPr id="4" name="CaixaDeTexto 3"/>
          <p:cNvSpPr txBox="1"/>
          <p:nvPr/>
        </p:nvSpPr>
        <p:spPr>
          <a:xfrm>
            <a:off x="539552" y="332656"/>
            <a:ext cx="7704856" cy="1384995"/>
          </a:xfrm>
          <a:prstGeom prst="rect">
            <a:avLst/>
          </a:prstGeom>
          <a:noFill/>
        </p:spPr>
        <p:txBody>
          <a:bodyPr wrap="square" rtlCol="0">
            <a:spAutoFit/>
          </a:bodyPr>
          <a:lstStyle/>
          <a:p>
            <a:pPr algn="ctr"/>
            <a:r>
              <a:rPr lang="pt-BR" sz="28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rPr>
              <a:t>A UNIVERSIDADE NÃO É O LUGAR ONDE PRIORITARIAMENTE SE ENSINA MAS SOBRETUDO </a:t>
            </a:r>
            <a:r>
              <a:rPr lang="pt-BR"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rPr>
              <a:t>ONDE</a:t>
            </a:r>
            <a:r>
              <a:rPr lang="pt-BR" sz="28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rPr>
              <a:t> SE APRENDE</a:t>
            </a:r>
            <a:endParaRPr lang="en-US"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endParaRPr>
          </a:p>
        </p:txBody>
      </p:sp>
    </p:spTree>
    <p:extLst>
      <p:ext uri="{BB962C8B-B14F-4D97-AF65-F5344CB8AC3E}">
        <p14:creationId xmlns:p14="http://schemas.microsoft.com/office/powerpoint/2010/main" xmlns="" val="3546776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9512" y="1242040"/>
            <a:ext cx="8640960" cy="5632311"/>
          </a:xfrm>
          <a:prstGeom prst="rect">
            <a:avLst/>
          </a:prstGeom>
          <a:noFill/>
        </p:spPr>
        <p:txBody>
          <a:bodyPr wrap="square" rtlCol="0">
            <a:spAutoFit/>
          </a:bodyPr>
          <a:lstStyle/>
          <a:p>
            <a:r>
              <a:rPr lang="pt-BR" sz="2400" dirty="0">
                <a:latin typeface="Comic Sans MS" panose="030F0702030302020204" pitchFamily="66" charset="0"/>
              </a:rPr>
              <a:t>Fala-se e pratica-se de fato a interdisciplinaridade nas investigações mais avançadas. Mas os estudantes na sua primeira experiência universitária deparam-se com eixos iguais aos que estiveram presentes na formação de seus avós.</a:t>
            </a:r>
          </a:p>
          <a:p>
            <a:r>
              <a:rPr lang="pt-BR" sz="2400" b="1" dirty="0" smtClean="0">
                <a:latin typeface="Comic Sans MS" panose="030F0702030302020204" pitchFamily="66" charset="0"/>
              </a:rPr>
              <a:t>A </a:t>
            </a:r>
            <a:r>
              <a:rPr lang="pt-BR" sz="2400" b="1" dirty="0">
                <a:latin typeface="Comic Sans MS" panose="030F0702030302020204" pitchFamily="66" charset="0"/>
              </a:rPr>
              <a:t>estrutura curricular hoje em vigor não serve mais</a:t>
            </a:r>
            <a:r>
              <a:rPr lang="pt-BR" sz="2400" dirty="0">
                <a:latin typeface="Comic Sans MS" panose="030F0702030302020204" pitchFamily="66" charset="0"/>
              </a:rPr>
              <a:t>. </a:t>
            </a:r>
            <a:r>
              <a:rPr lang="pt-BR" sz="2400" dirty="0" smtClean="0">
                <a:latin typeface="Comic Sans MS" panose="030F0702030302020204" pitchFamily="66" charset="0"/>
              </a:rPr>
              <a:t>Não </a:t>
            </a:r>
            <a:r>
              <a:rPr lang="pt-BR" sz="2400" dirty="0">
                <a:latin typeface="Comic Sans MS" panose="030F0702030302020204" pitchFamily="66" charset="0"/>
              </a:rPr>
              <a:t>adiantam reformas curriculares com atualização de ementas. </a:t>
            </a:r>
            <a:r>
              <a:rPr lang="pt-BR" sz="2400" b="1" dirty="0">
                <a:latin typeface="Comic Sans MS" panose="030F0702030302020204" pitchFamily="66" charset="0"/>
              </a:rPr>
              <a:t>É necessário que os fios condutores da formação universitária sejam revistos</a:t>
            </a:r>
            <a:r>
              <a:rPr lang="pt-BR" sz="2400" dirty="0">
                <a:latin typeface="Comic Sans MS" panose="030F0702030302020204" pitchFamily="66" charset="0"/>
              </a:rPr>
              <a:t>. </a:t>
            </a:r>
            <a:r>
              <a:rPr lang="pt-BR" sz="2400" dirty="0" smtClean="0">
                <a:latin typeface="Comic Sans MS" panose="030F0702030302020204" pitchFamily="66" charset="0"/>
              </a:rPr>
              <a:t>Não </a:t>
            </a:r>
            <a:r>
              <a:rPr lang="pt-BR" sz="2400" dirty="0">
                <a:latin typeface="Comic Sans MS" panose="030F0702030302020204" pitchFamily="66" charset="0"/>
              </a:rPr>
              <a:t>se trata de eliminar a boa ciência a excelente base construída ao longo de séculos, mas de rearranjá-la em eixos integrados que traduzam os novos caminhos do progresso do conhecimento. </a:t>
            </a:r>
            <a:endParaRPr lang="pt-BR" sz="2400" dirty="0" smtClean="0">
              <a:latin typeface="Comic Sans MS" panose="030F0702030302020204" pitchFamily="66" charset="0"/>
            </a:endParaRPr>
          </a:p>
          <a:p>
            <a:r>
              <a:rPr lang="pt-BR" sz="2400" dirty="0" smtClean="0">
                <a:latin typeface="Comic Sans MS" panose="030F0702030302020204" pitchFamily="66" charset="0"/>
              </a:rPr>
              <a:t>Aproveitando </a:t>
            </a:r>
            <a:r>
              <a:rPr lang="pt-BR" sz="2400" dirty="0">
                <a:latin typeface="Comic Sans MS" panose="030F0702030302020204" pitchFamily="66" charset="0"/>
              </a:rPr>
              <a:t>essa reorganização que não tem solução única podia-se simultaneamente </a:t>
            </a:r>
            <a:r>
              <a:rPr lang="pt-BR" sz="2400" dirty="0" smtClean="0">
                <a:latin typeface="Comic Sans MS" panose="030F0702030302020204" pitchFamily="66" charset="0"/>
              </a:rPr>
              <a:t>reduzir a carga horária e a quantidade de créditos para a formação acadêmica. </a:t>
            </a:r>
            <a:endParaRPr lang="en-US" sz="2400" dirty="0">
              <a:latin typeface="Comic Sans MS" panose="030F0702030302020204" pitchFamily="66" charset="0"/>
            </a:endParaRPr>
          </a:p>
        </p:txBody>
      </p:sp>
      <p:sp>
        <p:nvSpPr>
          <p:cNvPr id="4" name="CaixaDeTexto 3"/>
          <p:cNvSpPr txBox="1"/>
          <p:nvPr/>
        </p:nvSpPr>
        <p:spPr>
          <a:xfrm>
            <a:off x="467544" y="404664"/>
            <a:ext cx="8136904" cy="954107"/>
          </a:xfrm>
          <a:prstGeom prst="rect">
            <a:avLst/>
          </a:prstGeom>
          <a:noFill/>
        </p:spPr>
        <p:txBody>
          <a:bodyPr wrap="square" rtlCol="0">
            <a:spAutoFit/>
          </a:bodyPr>
          <a:lstStyle/>
          <a:p>
            <a:pPr algn="ctr"/>
            <a:r>
              <a:rPr lang="en-US" sz="28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rPr>
              <a:t>NÃO SE DEVE COLOCAR VINHO NOVO EM ODRES VELHOS</a:t>
            </a:r>
            <a:endParaRPr lang="en-US"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endParaRPr>
          </a:p>
        </p:txBody>
      </p:sp>
    </p:spTree>
    <p:extLst>
      <p:ext uri="{BB962C8B-B14F-4D97-AF65-F5344CB8AC3E}">
        <p14:creationId xmlns:p14="http://schemas.microsoft.com/office/powerpoint/2010/main" xmlns="" val="3561588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67544" y="620688"/>
            <a:ext cx="8352928" cy="954107"/>
          </a:xfrm>
          <a:prstGeom prst="rect">
            <a:avLst/>
          </a:prstGeom>
          <a:noFill/>
        </p:spPr>
        <p:txBody>
          <a:bodyPr wrap="square" rtlCol="0">
            <a:spAutoFit/>
          </a:bodyPr>
          <a:lstStyle/>
          <a:p>
            <a:pPr algn="ctr"/>
            <a:r>
              <a:rPr lang="en-US" sz="28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rPr>
              <a:t>PRIMEIRO DESCOBRIR E  INVENTAR DEPOIS PUBLICAR </a:t>
            </a:r>
            <a:endParaRPr lang="en-US"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endParaRPr>
          </a:p>
        </p:txBody>
      </p:sp>
      <p:sp>
        <p:nvSpPr>
          <p:cNvPr id="3" name="CaixaDeTexto 2"/>
          <p:cNvSpPr txBox="1"/>
          <p:nvPr/>
        </p:nvSpPr>
        <p:spPr>
          <a:xfrm>
            <a:off x="611560" y="1484784"/>
            <a:ext cx="7920880" cy="5262979"/>
          </a:xfrm>
          <a:prstGeom prst="rect">
            <a:avLst/>
          </a:prstGeom>
          <a:noFill/>
        </p:spPr>
        <p:txBody>
          <a:bodyPr wrap="square" rtlCol="0">
            <a:spAutoFit/>
          </a:bodyPr>
          <a:lstStyle/>
          <a:p>
            <a:r>
              <a:rPr lang="en-US" sz="2400" b="1" dirty="0" smtClean="0">
                <a:latin typeface="Comic Sans MS" panose="030F0702030302020204" pitchFamily="66" charset="0"/>
              </a:rPr>
              <a:t>A </a:t>
            </a:r>
            <a:r>
              <a:rPr lang="en-US" sz="2400" b="1" dirty="0" err="1" smtClean="0">
                <a:latin typeface="Comic Sans MS" panose="030F0702030302020204" pitchFamily="66" charset="0"/>
              </a:rPr>
              <a:t>publicação</a:t>
            </a:r>
            <a:r>
              <a:rPr lang="en-US" sz="2400" b="1" dirty="0" smtClean="0">
                <a:latin typeface="Comic Sans MS" panose="030F0702030302020204" pitchFamily="66" charset="0"/>
              </a:rPr>
              <a:t> serve </a:t>
            </a:r>
            <a:r>
              <a:rPr lang="en-US" sz="2400" b="1" dirty="0" err="1" smtClean="0">
                <a:latin typeface="Comic Sans MS" panose="030F0702030302020204" pitchFamily="66" charset="0"/>
              </a:rPr>
              <a:t>prioritariamente</a:t>
            </a:r>
            <a:r>
              <a:rPr lang="en-US" sz="2400" b="1" dirty="0" smtClean="0">
                <a:latin typeface="Comic Sans MS" panose="030F0702030302020204" pitchFamily="66" charset="0"/>
              </a:rPr>
              <a:t> </a:t>
            </a:r>
            <a:r>
              <a:rPr lang="en-US" sz="2400" b="1" dirty="0" err="1" smtClean="0">
                <a:latin typeface="Comic Sans MS" panose="030F0702030302020204" pitchFamily="66" charset="0"/>
              </a:rPr>
              <a:t>para</a:t>
            </a:r>
            <a:r>
              <a:rPr lang="en-US" sz="2400" b="1" dirty="0" smtClean="0">
                <a:latin typeface="Comic Sans MS" panose="030F0702030302020204" pitchFamily="66" charset="0"/>
              </a:rPr>
              <a:t> </a:t>
            </a:r>
            <a:r>
              <a:rPr lang="en-US" sz="2400" b="1" dirty="0" err="1" smtClean="0">
                <a:latin typeface="Comic Sans MS" panose="030F0702030302020204" pitchFamily="66" charset="0"/>
              </a:rPr>
              <a:t>fazer</a:t>
            </a:r>
            <a:r>
              <a:rPr lang="en-US" sz="2400" b="1" dirty="0" smtClean="0">
                <a:latin typeface="Comic Sans MS" panose="030F0702030302020204" pitchFamily="66" charset="0"/>
              </a:rPr>
              <a:t> </a:t>
            </a:r>
            <a:r>
              <a:rPr lang="en-US" sz="2400" b="1" dirty="0" err="1" smtClean="0">
                <a:latin typeface="Comic Sans MS" panose="030F0702030302020204" pitchFamily="66" charset="0"/>
              </a:rPr>
              <a:t>avançar</a:t>
            </a:r>
            <a:r>
              <a:rPr lang="en-US" sz="2400" b="1" dirty="0" smtClean="0">
                <a:latin typeface="Comic Sans MS" panose="030F0702030302020204" pitchFamily="66" charset="0"/>
              </a:rPr>
              <a:t> o </a:t>
            </a:r>
            <a:r>
              <a:rPr lang="en-US" sz="2400" b="1" dirty="0" err="1" smtClean="0">
                <a:latin typeface="Comic Sans MS" panose="030F0702030302020204" pitchFamily="66" charset="0"/>
              </a:rPr>
              <a:t>conhecimento</a:t>
            </a:r>
            <a:r>
              <a:rPr lang="en-US" sz="2400" b="1" dirty="0" smtClean="0">
                <a:latin typeface="Comic Sans MS" panose="030F0702030302020204" pitchFamily="66" charset="0"/>
              </a:rPr>
              <a:t> e </a:t>
            </a:r>
            <a:r>
              <a:rPr lang="en-US" sz="2400" b="1" dirty="0" err="1" smtClean="0">
                <a:latin typeface="Comic Sans MS" panose="030F0702030302020204" pitchFamily="66" charset="0"/>
              </a:rPr>
              <a:t>não</a:t>
            </a:r>
            <a:r>
              <a:rPr lang="en-US" sz="2400" b="1" dirty="0" smtClean="0">
                <a:latin typeface="Comic Sans MS" panose="030F0702030302020204" pitchFamily="66" charset="0"/>
              </a:rPr>
              <a:t> </a:t>
            </a:r>
            <a:r>
              <a:rPr lang="en-US" sz="2400" b="1" dirty="0" err="1" smtClean="0">
                <a:latin typeface="Comic Sans MS" panose="030F0702030302020204" pitchFamily="66" charset="0"/>
              </a:rPr>
              <a:t>para</a:t>
            </a:r>
            <a:r>
              <a:rPr lang="en-US" sz="2400" b="1" dirty="0" smtClean="0">
                <a:latin typeface="Comic Sans MS" panose="030F0702030302020204" pitchFamily="66" charset="0"/>
              </a:rPr>
              <a:t> </a:t>
            </a:r>
            <a:r>
              <a:rPr lang="en-US" sz="2400" b="1" dirty="0" err="1" smtClean="0">
                <a:latin typeface="Comic Sans MS" panose="030F0702030302020204" pitchFamily="66" charset="0"/>
              </a:rPr>
              <a:t>avolumar</a:t>
            </a:r>
            <a:r>
              <a:rPr lang="en-US" sz="2400" b="1" dirty="0" smtClean="0">
                <a:latin typeface="Comic Sans MS" panose="030F0702030302020204" pitchFamily="66" charset="0"/>
              </a:rPr>
              <a:t> o CV do </a:t>
            </a:r>
            <a:r>
              <a:rPr lang="en-US" sz="2400" b="1" dirty="0" err="1" smtClean="0">
                <a:latin typeface="Comic Sans MS" panose="030F0702030302020204" pitchFamily="66" charset="0"/>
              </a:rPr>
              <a:t>autor</a:t>
            </a:r>
            <a:r>
              <a:rPr lang="en-US" sz="2400" dirty="0" smtClean="0">
                <a:latin typeface="Comic Sans MS" panose="030F0702030302020204" pitchFamily="66" charset="0"/>
              </a:rPr>
              <a:t>.</a:t>
            </a:r>
          </a:p>
          <a:p>
            <a:r>
              <a:rPr lang="pt-BR" sz="2400" dirty="0">
                <a:latin typeface="Comic Sans MS" panose="030F0702030302020204" pitchFamily="66" charset="0"/>
              </a:rPr>
              <a:t>Publicação é resultado, consequência da </a:t>
            </a:r>
            <a:r>
              <a:rPr lang="pt-BR" sz="2400" dirty="0" smtClean="0">
                <a:latin typeface="Comic Sans MS" panose="030F0702030302020204" pitchFamily="66" charset="0"/>
              </a:rPr>
              <a:t>pesquisa, embora frequentemente se tenha impressão de que a pesquisa é ajustada para maximizar a publicação.</a:t>
            </a:r>
          </a:p>
          <a:p>
            <a:r>
              <a:rPr lang="pt-BR" sz="2400" b="1" dirty="0">
                <a:latin typeface="Comic Sans MS" panose="030F0702030302020204" pitchFamily="66" charset="0"/>
              </a:rPr>
              <a:t>Recuperar o gosto pelo desafio </a:t>
            </a:r>
            <a:r>
              <a:rPr lang="pt-BR" sz="2400" dirty="0">
                <a:latin typeface="Comic Sans MS" panose="030F0702030302020204" pitchFamily="66" charset="0"/>
              </a:rPr>
              <a:t>de buscar novos caminhos abandonando a esteira do </a:t>
            </a:r>
            <a:r>
              <a:rPr lang="pt-BR" sz="2400" dirty="0" smtClean="0">
                <a:latin typeface="Comic Sans MS" panose="030F0702030302020204" pitchFamily="66" charset="0"/>
              </a:rPr>
              <a:t>previsível é </a:t>
            </a:r>
            <a:r>
              <a:rPr lang="pt-BR" sz="2400" dirty="0">
                <a:latin typeface="Comic Sans MS" panose="030F0702030302020204" pitchFamily="66" charset="0"/>
              </a:rPr>
              <a:t>uma atitude que ainda nos falta</a:t>
            </a:r>
            <a:r>
              <a:rPr lang="pt-BR" sz="2400" dirty="0" smtClean="0">
                <a:latin typeface="Comic Sans MS" panose="030F0702030302020204" pitchFamily="66" charset="0"/>
              </a:rPr>
              <a:t>. É </a:t>
            </a:r>
            <a:r>
              <a:rPr lang="pt-BR" sz="2400" dirty="0">
                <a:latin typeface="Comic Sans MS" panose="030F0702030302020204" pitchFamily="66" charset="0"/>
              </a:rPr>
              <a:t>importante que muitos em algum tempo </a:t>
            </a:r>
            <a:r>
              <a:rPr lang="pt-BR" sz="2400" b="1" dirty="0">
                <a:latin typeface="Comic Sans MS" panose="030F0702030302020204" pitchFamily="66" charset="0"/>
              </a:rPr>
              <a:t>se aventurem a percorrer novos caminhos sem compromissos com a ciência “bem estabelecida”. </a:t>
            </a:r>
            <a:r>
              <a:rPr lang="pt-BR" sz="2400" dirty="0">
                <a:latin typeface="Comic Sans MS" panose="030F0702030302020204" pitchFamily="66" charset="0"/>
              </a:rPr>
              <a:t>Falta-nos essa ousadia e temas interdisciplinares são uma abertura para essa aventura</a:t>
            </a:r>
            <a:r>
              <a:rPr lang="pt-BR" sz="2400" dirty="0" smtClean="0">
                <a:latin typeface="Comic Sans MS" panose="030F0702030302020204" pitchFamily="66" charset="0"/>
              </a:rPr>
              <a:t>.</a:t>
            </a:r>
            <a:endParaRPr lang="en-US" sz="2400" dirty="0">
              <a:latin typeface="Comic Sans MS" panose="030F0702030302020204" pitchFamily="66" charset="0"/>
            </a:endParaRPr>
          </a:p>
        </p:txBody>
      </p:sp>
    </p:spTree>
    <p:extLst>
      <p:ext uri="{BB962C8B-B14F-4D97-AF65-F5344CB8AC3E}">
        <p14:creationId xmlns:p14="http://schemas.microsoft.com/office/powerpoint/2010/main" xmlns="" val="954335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899592" y="476672"/>
            <a:ext cx="7272808" cy="954107"/>
          </a:xfrm>
          <a:prstGeom prst="rect">
            <a:avLst/>
          </a:prstGeom>
          <a:noFill/>
        </p:spPr>
        <p:txBody>
          <a:bodyPr wrap="square" rtlCol="0">
            <a:spAutoFit/>
          </a:bodyPr>
          <a:lstStyle/>
          <a:p>
            <a:pPr algn="ctr"/>
            <a:r>
              <a:rPr lang="en-US" sz="28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rPr>
              <a:t>INTERDISCIPLINARIDADE NÃO É CAUSA É CONSEQUÊNCIA</a:t>
            </a:r>
            <a:endParaRPr lang="en-US"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endParaRPr>
          </a:p>
        </p:txBody>
      </p:sp>
      <p:sp>
        <p:nvSpPr>
          <p:cNvPr id="6" name="CaixaDeTexto 5"/>
          <p:cNvSpPr txBox="1"/>
          <p:nvPr/>
        </p:nvSpPr>
        <p:spPr>
          <a:xfrm>
            <a:off x="889670" y="1747357"/>
            <a:ext cx="7848872" cy="4893647"/>
          </a:xfrm>
          <a:prstGeom prst="rect">
            <a:avLst/>
          </a:prstGeom>
          <a:noFill/>
        </p:spPr>
        <p:txBody>
          <a:bodyPr wrap="square" rtlCol="0">
            <a:spAutoFit/>
          </a:bodyPr>
          <a:lstStyle/>
          <a:p>
            <a:r>
              <a:rPr lang="pt-BR" sz="2400" dirty="0" smtClean="0">
                <a:latin typeface="Comic Sans MS" panose="030F0702030302020204" pitchFamily="66" charset="0"/>
              </a:rPr>
              <a:t>Há um risco que ameaça inverter o processo de desenvolvimento natural da convergência disciplinar. </a:t>
            </a:r>
          </a:p>
          <a:p>
            <a:r>
              <a:rPr lang="pt-BR" sz="2400" dirty="0" smtClean="0">
                <a:latin typeface="Comic Sans MS" panose="030F0702030302020204" pitchFamily="66" charset="0"/>
              </a:rPr>
              <a:t>O sucesso das pesquisas que vêm agregando disciplinas provenientes de áreas desconexas, de acordo com a estrutura disciplinar do século XX, vem despertando </a:t>
            </a:r>
            <a:r>
              <a:rPr lang="pt-BR" sz="2400" b="1" dirty="0" smtClean="0">
                <a:latin typeface="Comic Sans MS" panose="030F0702030302020204" pitchFamily="66" charset="0"/>
              </a:rPr>
              <a:t>montagens artificiais de grupos de investigação que colocam a interdisciplinaridade como motor primário e o avanço do conhecimento como consequência. </a:t>
            </a:r>
          </a:p>
          <a:p>
            <a:r>
              <a:rPr lang="pt-BR" sz="2400" dirty="0" smtClean="0">
                <a:latin typeface="Comic Sans MS" panose="030F0702030302020204" pitchFamily="66" charset="0"/>
              </a:rPr>
              <a:t>Essa estratégia pode levar a </a:t>
            </a:r>
            <a:r>
              <a:rPr lang="pt-BR" sz="2400" b="1" dirty="0" smtClean="0">
                <a:latin typeface="Comic Sans MS" panose="030F0702030302020204" pitchFamily="66" charset="0"/>
              </a:rPr>
              <a:t>superficialidades</a:t>
            </a:r>
            <a:r>
              <a:rPr lang="pt-BR" sz="2400" dirty="0" smtClean="0">
                <a:latin typeface="Comic Sans MS" panose="030F0702030302020204" pitchFamily="66" charset="0"/>
              </a:rPr>
              <a:t> como tem sido observado por alguns críticos . Deve-se distinguir avanço do conhecimento de “toró de palpites”. </a:t>
            </a:r>
            <a:endParaRPr lang="pt-BR" sz="2400" dirty="0">
              <a:latin typeface="Comic Sans MS" panose="030F0702030302020204" pitchFamily="66" charset="0"/>
            </a:endParaRPr>
          </a:p>
        </p:txBody>
      </p:sp>
    </p:spTree>
    <p:extLst>
      <p:ext uri="{BB962C8B-B14F-4D97-AF65-F5344CB8AC3E}">
        <p14:creationId xmlns:p14="http://schemas.microsoft.com/office/powerpoint/2010/main" xmlns="" val="1970076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nchor="b"/>
          <a:lstStyle/>
          <a:p>
            <a:pPr>
              <a:defRPr/>
            </a:pPr>
            <a:r>
              <a:rPr lang="en-US" sz="32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rPr>
              <a:t>OS DEPARTAMENTOS DEVEM SER SUPRIMIDOS</a:t>
            </a:r>
            <a:endParaRPr lang="en-US" sz="3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endParaRPr>
          </a:p>
        </p:txBody>
      </p:sp>
      <p:sp>
        <p:nvSpPr>
          <p:cNvPr id="18435" name="Rectangle 3"/>
          <p:cNvSpPr>
            <a:spLocks noGrp="1" noChangeArrowheads="1"/>
          </p:cNvSpPr>
          <p:nvPr>
            <p:ph type="body" idx="4294967295"/>
          </p:nvPr>
        </p:nvSpPr>
        <p:spPr>
          <a:xfrm>
            <a:off x="519113" y="2017713"/>
            <a:ext cx="8229600" cy="4114800"/>
          </a:xfrm>
        </p:spPr>
        <p:txBody>
          <a:bodyPr/>
          <a:lstStyle/>
          <a:p>
            <a:pPr marL="0" indent="0">
              <a:lnSpc>
                <a:spcPct val="90000"/>
              </a:lnSpc>
              <a:buFontTx/>
              <a:buNone/>
            </a:pPr>
            <a:r>
              <a:rPr lang="en-US" altLang="en-US" sz="2800" b="1" smtClean="0">
                <a:latin typeface="Comic Sans MS" panose="030F0702030302020204" pitchFamily="66" charset="0"/>
              </a:rPr>
              <a:t>Os departamentos devem ser dissovidos </a:t>
            </a:r>
            <a:r>
              <a:rPr lang="en-US" altLang="en-US" sz="2800" smtClean="0">
                <a:latin typeface="Comic Sans MS" panose="030F0702030302020204" pitchFamily="66" charset="0"/>
              </a:rPr>
              <a:t>na Nova Universidade. A organização acadêmica de C&amp;T pode ser elaborada em torno de três Centros</a:t>
            </a:r>
          </a:p>
          <a:p>
            <a:pPr marL="0" indent="0">
              <a:lnSpc>
                <a:spcPct val="90000"/>
              </a:lnSpc>
              <a:buFontTx/>
              <a:buNone/>
            </a:pPr>
            <a:endParaRPr lang="en-US" altLang="en-US" sz="2800" smtClean="0">
              <a:latin typeface="Comic Sans MS" panose="030F0702030302020204" pitchFamily="66" charset="0"/>
            </a:endParaRPr>
          </a:p>
          <a:p>
            <a:pPr marL="0" indent="0">
              <a:lnSpc>
                <a:spcPct val="90000"/>
              </a:lnSpc>
              <a:buFontTx/>
              <a:buNone/>
            </a:pPr>
            <a:r>
              <a:rPr lang="en-US" altLang="en-US" sz="2400" b="1" smtClean="0">
                <a:latin typeface="Comic Sans MS" panose="030F0702030302020204" pitchFamily="66" charset="0"/>
              </a:rPr>
              <a:t>Ciências da Natureza e Humanidades: </a:t>
            </a:r>
            <a:r>
              <a:rPr lang="en-US" altLang="en-US" sz="2400" b="1" i="1" smtClean="0">
                <a:latin typeface="Comic Sans MS" panose="030F0702030302020204" pitchFamily="66" charset="0"/>
              </a:rPr>
              <a:t>A descoberta</a:t>
            </a:r>
          </a:p>
          <a:p>
            <a:pPr marL="0" indent="0">
              <a:lnSpc>
                <a:spcPct val="90000"/>
              </a:lnSpc>
              <a:buFontTx/>
              <a:buNone/>
            </a:pPr>
            <a:endParaRPr lang="en-US" altLang="en-US" sz="2400" b="1" i="1" smtClean="0">
              <a:latin typeface="Comic Sans MS" panose="030F0702030302020204" pitchFamily="66" charset="0"/>
            </a:endParaRPr>
          </a:p>
          <a:p>
            <a:pPr marL="0" indent="0">
              <a:lnSpc>
                <a:spcPct val="90000"/>
              </a:lnSpc>
              <a:buFontTx/>
              <a:buNone/>
            </a:pPr>
            <a:r>
              <a:rPr lang="en-US" altLang="en-US" sz="2400" b="1" smtClean="0">
                <a:latin typeface="Comic Sans MS" panose="030F0702030302020204" pitchFamily="66" charset="0"/>
              </a:rPr>
              <a:t>Matemática e Computação. </a:t>
            </a:r>
            <a:r>
              <a:rPr lang="en-US" altLang="en-US" sz="2400" b="1" i="1" smtClean="0">
                <a:latin typeface="Comic Sans MS" panose="030F0702030302020204" pitchFamily="66" charset="0"/>
              </a:rPr>
              <a:t>A crítica</a:t>
            </a:r>
          </a:p>
          <a:p>
            <a:pPr marL="0" indent="0">
              <a:lnSpc>
                <a:spcPct val="90000"/>
              </a:lnSpc>
              <a:buFontTx/>
              <a:buNone/>
            </a:pPr>
            <a:endParaRPr lang="en-US" altLang="en-US" sz="2400" b="1" smtClean="0">
              <a:latin typeface="Comic Sans MS" panose="030F0702030302020204" pitchFamily="66" charset="0"/>
            </a:endParaRPr>
          </a:p>
          <a:p>
            <a:pPr marL="0" indent="0">
              <a:lnSpc>
                <a:spcPct val="90000"/>
              </a:lnSpc>
              <a:buFontTx/>
              <a:buNone/>
            </a:pPr>
            <a:r>
              <a:rPr lang="en-US" altLang="en-US" sz="2400" b="1" smtClean="0">
                <a:latin typeface="Comic Sans MS" panose="030F0702030302020204" pitchFamily="66" charset="0"/>
              </a:rPr>
              <a:t>Engenharia e Ciências Sociais Aplicadas: </a:t>
            </a:r>
            <a:r>
              <a:rPr lang="en-US" altLang="en-US" sz="2400" b="1" i="1" smtClean="0">
                <a:latin typeface="Comic Sans MS" panose="030F0702030302020204" pitchFamily="66" charset="0"/>
              </a:rPr>
              <a:t>A invenção</a:t>
            </a:r>
          </a:p>
        </p:txBody>
      </p:sp>
    </p:spTree>
    <p:extLst>
      <p:ext uri="{BB962C8B-B14F-4D97-AF65-F5344CB8AC3E}">
        <p14:creationId xmlns:p14="http://schemas.microsoft.com/office/powerpoint/2010/main" xmlns="" val="431242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539750" y="142875"/>
            <a:ext cx="8229600" cy="1620838"/>
          </a:xfrm>
        </p:spPr>
        <p:txBody>
          <a:bodyPr anchor="b"/>
          <a:lstStyle/>
          <a:p>
            <a:pPr>
              <a:defRPr/>
            </a:pPr>
            <a:r>
              <a:rPr lang="en-US" sz="32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rPr>
              <a:t>REORGANIZAR A MATÉRIA DAS CIÊNCIAS DA NATUREZA E MATEMÁTICA </a:t>
            </a:r>
            <a:endParaRPr lang="en-US" sz="3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endParaRPr>
          </a:p>
        </p:txBody>
      </p:sp>
      <p:sp>
        <p:nvSpPr>
          <p:cNvPr id="19459" name="Rectangle 3"/>
          <p:cNvSpPr>
            <a:spLocks noGrp="1" noChangeArrowheads="1"/>
          </p:cNvSpPr>
          <p:nvPr>
            <p:ph type="body" idx="4294967295"/>
          </p:nvPr>
        </p:nvSpPr>
        <p:spPr>
          <a:xfrm>
            <a:off x="685800" y="2017713"/>
            <a:ext cx="8458200" cy="4114800"/>
          </a:xfrm>
        </p:spPr>
        <p:txBody>
          <a:bodyPr>
            <a:normAutofit lnSpcReduction="10000"/>
          </a:bodyPr>
          <a:lstStyle/>
          <a:p>
            <a:pPr marL="0" indent="0">
              <a:buFontTx/>
              <a:buNone/>
            </a:pPr>
            <a:r>
              <a:rPr lang="en-US" altLang="en-US" dirty="0" smtClean="0">
                <a:latin typeface="Comic Sans MS" panose="030F0702030302020204" pitchFamily="66" charset="0"/>
              </a:rPr>
              <a:t>A </a:t>
            </a:r>
            <a:r>
              <a:rPr lang="en-US" altLang="en-US" dirty="0" err="1" smtClean="0">
                <a:latin typeface="Comic Sans MS" panose="030F0702030302020204" pitchFamily="66" charset="0"/>
              </a:rPr>
              <a:t>organização</a:t>
            </a:r>
            <a:r>
              <a:rPr lang="en-US" altLang="en-US" dirty="0" smtClean="0">
                <a:latin typeface="Comic Sans MS" panose="030F0702030302020204" pitchFamily="66" charset="0"/>
              </a:rPr>
              <a:t> </a:t>
            </a:r>
            <a:r>
              <a:rPr lang="en-US" altLang="en-US" dirty="0" err="1" smtClean="0">
                <a:latin typeface="Comic Sans MS" panose="030F0702030302020204" pitchFamily="66" charset="0"/>
              </a:rPr>
              <a:t>clássica</a:t>
            </a:r>
            <a:r>
              <a:rPr lang="en-US" altLang="en-US" dirty="0" smtClean="0">
                <a:latin typeface="Comic Sans MS" panose="030F0702030302020204" pitchFamily="66" charset="0"/>
              </a:rPr>
              <a:t> </a:t>
            </a:r>
            <a:r>
              <a:rPr lang="en-US" altLang="en-US" dirty="0" err="1" smtClean="0">
                <a:latin typeface="Comic Sans MS" panose="030F0702030302020204" pitchFamily="66" charset="0"/>
              </a:rPr>
              <a:t>que</a:t>
            </a:r>
            <a:r>
              <a:rPr lang="en-US" altLang="en-US" dirty="0" smtClean="0">
                <a:latin typeface="Comic Sans MS" panose="030F0702030302020204" pitchFamily="66" charset="0"/>
              </a:rPr>
              <a:t> divide as </a:t>
            </a:r>
            <a:r>
              <a:rPr lang="en-US" altLang="en-US" dirty="0" err="1" smtClean="0">
                <a:latin typeface="Comic Sans MS" panose="030F0702030302020204" pitchFamily="66" charset="0"/>
              </a:rPr>
              <a:t>chamadas</a:t>
            </a:r>
            <a:r>
              <a:rPr lang="en-US" altLang="en-US" dirty="0" smtClean="0">
                <a:latin typeface="Comic Sans MS" panose="030F0702030302020204" pitchFamily="66" charset="0"/>
              </a:rPr>
              <a:t> </a:t>
            </a:r>
            <a:r>
              <a:rPr lang="en-US" altLang="en-US" dirty="0" err="1" smtClean="0">
                <a:latin typeface="Comic Sans MS" panose="030F0702030302020204" pitchFamily="66" charset="0"/>
              </a:rPr>
              <a:t>ciências</a:t>
            </a:r>
            <a:r>
              <a:rPr lang="en-US" altLang="en-US" dirty="0" smtClean="0">
                <a:latin typeface="Comic Sans MS" panose="030F0702030302020204" pitchFamily="66" charset="0"/>
              </a:rPr>
              <a:t> </a:t>
            </a:r>
            <a:r>
              <a:rPr lang="en-US" altLang="en-US" dirty="0" err="1" smtClean="0">
                <a:latin typeface="Comic Sans MS" panose="030F0702030302020204" pitchFamily="66" charset="0"/>
              </a:rPr>
              <a:t>duras</a:t>
            </a:r>
            <a:r>
              <a:rPr lang="en-US" altLang="en-US" dirty="0" smtClean="0">
                <a:latin typeface="Comic Sans MS" panose="030F0702030302020204" pitchFamily="66" charset="0"/>
              </a:rPr>
              <a:t> </a:t>
            </a:r>
            <a:r>
              <a:rPr lang="en-US" altLang="en-US" dirty="0" err="1" smtClean="0">
                <a:latin typeface="Comic Sans MS" panose="030F0702030302020204" pitchFamily="66" charset="0"/>
              </a:rPr>
              <a:t>em</a:t>
            </a:r>
            <a:r>
              <a:rPr lang="en-US" altLang="en-US" dirty="0" smtClean="0">
                <a:latin typeface="Comic Sans MS" panose="030F0702030302020204" pitchFamily="66" charset="0"/>
              </a:rPr>
              <a:t>  </a:t>
            </a:r>
            <a:r>
              <a:rPr lang="en-US" altLang="en-US" b="1" dirty="0" err="1" smtClean="0">
                <a:latin typeface="Comic Sans MS" panose="030F0702030302020204" pitchFamily="66" charset="0"/>
              </a:rPr>
              <a:t>fisica</a:t>
            </a:r>
            <a:r>
              <a:rPr lang="en-US" altLang="en-US" b="1" dirty="0" smtClean="0">
                <a:latin typeface="Comic Sans MS" panose="030F0702030302020204" pitchFamily="66" charset="0"/>
              </a:rPr>
              <a:t>, </a:t>
            </a:r>
            <a:r>
              <a:rPr lang="en-US" altLang="en-US" b="1" dirty="0" err="1" smtClean="0">
                <a:latin typeface="Comic Sans MS" panose="030F0702030302020204" pitchFamily="66" charset="0"/>
              </a:rPr>
              <a:t>química</a:t>
            </a:r>
            <a:r>
              <a:rPr lang="en-US" altLang="en-US" b="1" dirty="0" smtClean="0">
                <a:latin typeface="Comic Sans MS" panose="030F0702030302020204" pitchFamily="66" charset="0"/>
              </a:rPr>
              <a:t> </a:t>
            </a:r>
            <a:r>
              <a:rPr lang="en-US" altLang="en-US" b="1" dirty="0" err="1" smtClean="0">
                <a:latin typeface="Comic Sans MS" panose="030F0702030302020204" pitchFamily="66" charset="0"/>
              </a:rPr>
              <a:t>biologia</a:t>
            </a:r>
            <a:r>
              <a:rPr lang="en-US" altLang="en-US" b="1" dirty="0" smtClean="0">
                <a:latin typeface="Comic Sans MS" panose="030F0702030302020204" pitchFamily="66" charset="0"/>
              </a:rPr>
              <a:t>, </a:t>
            </a:r>
            <a:r>
              <a:rPr lang="en-US" altLang="en-US" b="1" dirty="0" err="1" smtClean="0">
                <a:latin typeface="Comic Sans MS" panose="030F0702030302020204" pitchFamily="66" charset="0"/>
              </a:rPr>
              <a:t>computação</a:t>
            </a:r>
            <a:r>
              <a:rPr lang="en-US" altLang="en-US" b="1" dirty="0" smtClean="0">
                <a:latin typeface="Comic Sans MS" panose="030F0702030302020204" pitchFamily="66" charset="0"/>
              </a:rPr>
              <a:t>, </a:t>
            </a:r>
            <a:r>
              <a:rPr lang="en-US" altLang="en-US" b="1" dirty="0" err="1" smtClean="0">
                <a:latin typeface="Comic Sans MS" panose="030F0702030302020204" pitchFamily="66" charset="0"/>
              </a:rPr>
              <a:t>matemática</a:t>
            </a:r>
            <a:r>
              <a:rPr lang="en-US" altLang="en-US" b="1" dirty="0" smtClean="0">
                <a:latin typeface="Comic Sans MS" panose="030F0702030302020204" pitchFamily="66" charset="0"/>
              </a:rPr>
              <a:t> </a:t>
            </a:r>
            <a:r>
              <a:rPr lang="en-US" altLang="en-US" b="1" dirty="0" err="1" smtClean="0">
                <a:latin typeface="Comic Sans MS" panose="030F0702030302020204" pitchFamily="66" charset="0"/>
              </a:rPr>
              <a:t>precisa</a:t>
            </a:r>
            <a:r>
              <a:rPr lang="en-US" altLang="en-US" b="1" dirty="0" smtClean="0">
                <a:latin typeface="Comic Sans MS" panose="030F0702030302020204" pitchFamily="66" charset="0"/>
              </a:rPr>
              <a:t> </a:t>
            </a:r>
            <a:r>
              <a:rPr lang="en-US" altLang="en-US" b="1" dirty="0" err="1" smtClean="0">
                <a:latin typeface="Comic Sans MS" panose="030F0702030302020204" pitchFamily="66" charset="0"/>
              </a:rPr>
              <a:t>ser</a:t>
            </a:r>
            <a:r>
              <a:rPr lang="en-US" altLang="en-US" b="1" dirty="0" smtClean="0">
                <a:latin typeface="Comic Sans MS" panose="030F0702030302020204" pitchFamily="66" charset="0"/>
              </a:rPr>
              <a:t> </a:t>
            </a:r>
            <a:r>
              <a:rPr lang="en-US" altLang="en-US" b="1" dirty="0" err="1" smtClean="0">
                <a:latin typeface="Comic Sans MS" panose="030F0702030302020204" pitchFamily="66" charset="0"/>
              </a:rPr>
              <a:t>revista</a:t>
            </a:r>
            <a:r>
              <a:rPr lang="en-US" altLang="en-US" dirty="0" smtClean="0">
                <a:latin typeface="Comic Sans MS" panose="030F0702030302020204" pitchFamily="66" charset="0"/>
              </a:rPr>
              <a:t>. A </a:t>
            </a:r>
            <a:r>
              <a:rPr lang="en-US" altLang="en-US" dirty="0" err="1" smtClean="0">
                <a:latin typeface="Comic Sans MS" panose="030F0702030302020204" pitchFamily="66" charset="0"/>
              </a:rPr>
              <a:t>criação</a:t>
            </a:r>
            <a:r>
              <a:rPr lang="en-US" altLang="en-US" dirty="0" smtClean="0">
                <a:latin typeface="Comic Sans MS" panose="030F0702030302020204" pitchFamily="66" charset="0"/>
              </a:rPr>
              <a:t> de </a:t>
            </a:r>
            <a:r>
              <a:rPr lang="en-US" altLang="en-US" dirty="0" err="1" smtClean="0">
                <a:latin typeface="Comic Sans MS" panose="030F0702030302020204" pitchFamily="66" charset="0"/>
              </a:rPr>
              <a:t>novas</a:t>
            </a:r>
            <a:r>
              <a:rPr lang="en-US" altLang="en-US" dirty="0" smtClean="0">
                <a:latin typeface="Comic Sans MS" panose="030F0702030302020204" pitchFamily="66" charset="0"/>
              </a:rPr>
              <a:t> </a:t>
            </a:r>
            <a:r>
              <a:rPr lang="en-US" altLang="en-US" dirty="0" err="1" smtClean="0">
                <a:latin typeface="Comic Sans MS" panose="030F0702030302020204" pitchFamily="66" charset="0"/>
              </a:rPr>
              <a:t>disciplinas</a:t>
            </a:r>
            <a:r>
              <a:rPr lang="en-US" altLang="en-US" dirty="0" smtClean="0">
                <a:latin typeface="Comic Sans MS" panose="030F0702030302020204" pitchFamily="66" charset="0"/>
              </a:rPr>
              <a:t> </a:t>
            </a:r>
            <a:r>
              <a:rPr lang="en-US" altLang="en-US" dirty="0" err="1" smtClean="0">
                <a:latin typeface="Comic Sans MS" panose="030F0702030302020204" pitchFamily="66" charset="0"/>
              </a:rPr>
              <a:t>orientadas</a:t>
            </a:r>
            <a:r>
              <a:rPr lang="en-US" altLang="en-US" dirty="0" smtClean="0">
                <a:latin typeface="Comic Sans MS" panose="030F0702030302020204" pitchFamily="66" charset="0"/>
              </a:rPr>
              <a:t> </a:t>
            </a:r>
            <a:r>
              <a:rPr lang="en-US" altLang="en-US" dirty="0" err="1" smtClean="0">
                <a:latin typeface="Comic Sans MS" panose="030F0702030302020204" pitchFamily="66" charset="0"/>
              </a:rPr>
              <a:t>segundo</a:t>
            </a:r>
            <a:r>
              <a:rPr lang="en-US" altLang="en-US" dirty="0" smtClean="0">
                <a:latin typeface="Comic Sans MS" panose="030F0702030302020204" pitchFamily="66" charset="0"/>
              </a:rPr>
              <a:t> </a:t>
            </a:r>
            <a:r>
              <a:rPr lang="en-US" altLang="en-US" dirty="0" err="1" smtClean="0">
                <a:latin typeface="Comic Sans MS" panose="030F0702030302020204" pitchFamily="66" charset="0"/>
              </a:rPr>
              <a:t>novos</a:t>
            </a:r>
            <a:r>
              <a:rPr lang="en-US" altLang="en-US" dirty="0" smtClean="0">
                <a:latin typeface="Comic Sans MS" panose="030F0702030302020204" pitchFamily="66" charset="0"/>
              </a:rPr>
              <a:t> </a:t>
            </a:r>
            <a:r>
              <a:rPr lang="en-US" altLang="en-US" dirty="0" err="1" smtClean="0">
                <a:latin typeface="Comic Sans MS" panose="030F0702030302020204" pitchFamily="66" charset="0"/>
              </a:rPr>
              <a:t>critérios</a:t>
            </a:r>
            <a:r>
              <a:rPr lang="en-US" altLang="en-US" dirty="0" smtClean="0">
                <a:latin typeface="Comic Sans MS" panose="030F0702030302020204" pitchFamily="66" charset="0"/>
              </a:rPr>
              <a:t> </a:t>
            </a:r>
            <a:r>
              <a:rPr lang="en-US" altLang="en-US" dirty="0" err="1" smtClean="0">
                <a:latin typeface="Comic Sans MS" panose="030F0702030302020204" pitchFamily="66" charset="0"/>
              </a:rPr>
              <a:t>ajudará</a:t>
            </a:r>
            <a:r>
              <a:rPr lang="en-US" altLang="en-US" dirty="0" smtClean="0">
                <a:latin typeface="Comic Sans MS" panose="030F0702030302020204" pitchFamily="66" charset="0"/>
              </a:rPr>
              <a:t> a </a:t>
            </a:r>
            <a:r>
              <a:rPr lang="en-US" altLang="en-US" b="1" dirty="0" err="1" smtClean="0">
                <a:latin typeface="Comic Sans MS" panose="030F0702030302020204" pitchFamily="66" charset="0"/>
              </a:rPr>
              <a:t>interação</a:t>
            </a:r>
            <a:r>
              <a:rPr lang="en-US" altLang="en-US" b="1" dirty="0" smtClean="0">
                <a:latin typeface="Comic Sans MS" panose="030F0702030302020204" pitchFamily="66" charset="0"/>
              </a:rPr>
              <a:t> entre </a:t>
            </a:r>
            <a:r>
              <a:rPr lang="en-US" altLang="en-US" b="1" dirty="0" err="1" smtClean="0">
                <a:latin typeface="Comic Sans MS" panose="030F0702030302020204" pitchFamily="66" charset="0"/>
              </a:rPr>
              <a:t>indivíduos</a:t>
            </a:r>
            <a:r>
              <a:rPr lang="en-US" altLang="en-US" b="1" dirty="0" smtClean="0">
                <a:latin typeface="Comic Sans MS" panose="030F0702030302020204" pitchFamily="66" charset="0"/>
              </a:rPr>
              <a:t> com </a:t>
            </a:r>
            <a:r>
              <a:rPr lang="en-US" altLang="en-US" b="1" dirty="0" err="1" smtClean="0">
                <a:latin typeface="Comic Sans MS" panose="030F0702030302020204" pitchFamily="66" charset="0"/>
              </a:rPr>
              <a:t>formações</a:t>
            </a:r>
            <a:r>
              <a:rPr lang="en-US" altLang="en-US" b="1" dirty="0" smtClean="0">
                <a:latin typeface="Comic Sans MS" panose="030F0702030302020204" pitchFamily="66" charset="0"/>
              </a:rPr>
              <a:t> </a:t>
            </a:r>
            <a:r>
              <a:rPr lang="en-US" altLang="en-US" b="1" dirty="0" err="1" smtClean="0">
                <a:latin typeface="Comic Sans MS" panose="030F0702030302020204" pitchFamily="66" charset="0"/>
              </a:rPr>
              <a:t>diferentes</a:t>
            </a:r>
            <a:r>
              <a:rPr lang="en-US" altLang="en-US" b="1" dirty="0" smtClean="0">
                <a:latin typeface="Comic Sans MS" panose="030F0702030302020204" pitchFamily="66" charset="0"/>
              </a:rPr>
              <a:t> e </a:t>
            </a:r>
            <a:r>
              <a:rPr lang="en-US" altLang="en-US" b="1" dirty="0" err="1" smtClean="0">
                <a:latin typeface="Comic Sans MS" panose="030F0702030302020204" pitchFamily="66" charset="0"/>
              </a:rPr>
              <a:t>estimulará</a:t>
            </a:r>
            <a:r>
              <a:rPr lang="en-US" altLang="en-US" b="1" dirty="0" smtClean="0">
                <a:latin typeface="Comic Sans MS" panose="030F0702030302020204" pitchFamily="66" charset="0"/>
              </a:rPr>
              <a:t> a </a:t>
            </a:r>
            <a:r>
              <a:rPr lang="en-US" altLang="en-US" b="1" dirty="0" err="1" smtClean="0">
                <a:latin typeface="Comic Sans MS" panose="030F0702030302020204" pitchFamily="66" charset="0"/>
              </a:rPr>
              <a:t>pesquisa</a:t>
            </a:r>
            <a:r>
              <a:rPr lang="en-US" altLang="en-US" b="1" dirty="0" smtClean="0">
                <a:latin typeface="Comic Sans MS" panose="030F0702030302020204" pitchFamily="66" charset="0"/>
              </a:rPr>
              <a:t> </a:t>
            </a:r>
            <a:r>
              <a:rPr lang="en-US" altLang="en-US" b="1" dirty="0" err="1" smtClean="0">
                <a:latin typeface="Comic Sans MS" panose="030F0702030302020204" pitchFamily="66" charset="0"/>
              </a:rPr>
              <a:t>cooperativa</a:t>
            </a:r>
            <a:r>
              <a:rPr lang="en-US" altLang="en-US" b="1" dirty="0" smtClean="0">
                <a:latin typeface="Comic Sans MS" panose="030F0702030302020204" pitchFamily="66" charset="0"/>
              </a:rPr>
              <a:t> e </a:t>
            </a:r>
            <a:r>
              <a:rPr lang="en-US" altLang="en-US" b="1" dirty="0" err="1" smtClean="0">
                <a:latin typeface="Comic Sans MS" panose="030F0702030302020204" pitchFamily="66" charset="0"/>
              </a:rPr>
              <a:t>interdisciplinar</a:t>
            </a:r>
            <a:r>
              <a:rPr lang="en-US" altLang="en-US" dirty="0" smtClean="0">
                <a:latin typeface="Comic Sans MS" panose="030F0702030302020204" pitchFamily="66" charset="0"/>
              </a:rPr>
              <a:t>. </a:t>
            </a:r>
          </a:p>
        </p:txBody>
      </p:sp>
    </p:spTree>
    <p:extLst>
      <p:ext uri="{BB962C8B-B14F-4D97-AF65-F5344CB8AC3E}">
        <p14:creationId xmlns:p14="http://schemas.microsoft.com/office/powerpoint/2010/main" xmlns="" val="1709613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907976" y="2060104"/>
            <a:ext cx="8001000" cy="3754438"/>
          </a:xfrm>
          <a:prstGeom prst="rect">
            <a:avLst/>
          </a:prstGeom>
          <a:noFill/>
          <a:ln w="9525">
            <a:noFill/>
            <a:miter lim="800000"/>
            <a:headEnd/>
            <a:tailEnd/>
          </a:ln>
          <a:effectLst/>
        </p:spPr>
        <p:txBody>
          <a:bodyPr>
            <a:spAutoFit/>
          </a:bodyPr>
          <a:lstStyle/>
          <a:p>
            <a:pPr>
              <a:defRPr/>
            </a:pPr>
            <a:endParaRPr lang="en-US" sz="1400" b="1" u="sng" dirty="0">
              <a:effectLst>
                <a:outerShdw blurRad="38100" dist="38100" dir="2700000" algn="tl">
                  <a:srgbClr val="C0C0C0"/>
                </a:outerShdw>
              </a:effectLst>
              <a:latin typeface="Comic Sans MS" panose="030F0702030302020204" pitchFamily="66" charset="0"/>
            </a:endParaRPr>
          </a:p>
          <a:p>
            <a:pPr>
              <a:defRPr/>
            </a:pPr>
            <a:r>
              <a:rPr lang="en-US" sz="2800" dirty="0" err="1">
                <a:latin typeface="Comic Sans MS" panose="030F0702030302020204" pitchFamily="66" charset="0"/>
              </a:rPr>
              <a:t>Mais</a:t>
            </a:r>
            <a:r>
              <a:rPr lang="en-US" sz="2800" dirty="0">
                <a:latin typeface="Comic Sans MS" panose="030F0702030302020204" pitchFamily="66" charset="0"/>
              </a:rPr>
              <a:t> do </a:t>
            </a:r>
            <a:r>
              <a:rPr lang="en-US" sz="2800" dirty="0" err="1">
                <a:latin typeface="Comic Sans MS" panose="030F0702030302020204" pitchFamily="66" charset="0"/>
              </a:rPr>
              <a:t>que</a:t>
            </a:r>
            <a:r>
              <a:rPr lang="en-US" sz="2800" dirty="0">
                <a:latin typeface="Comic Sans MS" panose="030F0702030302020204" pitchFamily="66" charset="0"/>
              </a:rPr>
              <a:t> a </a:t>
            </a:r>
            <a:r>
              <a:rPr lang="en-US" sz="2800" b="1" dirty="0">
                <a:latin typeface="Comic Sans MS" panose="030F0702030302020204" pitchFamily="66" charset="0"/>
              </a:rPr>
              <a:t>era do </a:t>
            </a:r>
            <a:r>
              <a:rPr lang="en-US" sz="2800" b="1" dirty="0" err="1">
                <a:latin typeface="Comic Sans MS" panose="030F0702030302020204" pitchFamily="66" charset="0"/>
              </a:rPr>
              <a:t>conhecimento</a:t>
            </a:r>
            <a:r>
              <a:rPr lang="en-US" sz="2800" b="1" dirty="0">
                <a:latin typeface="Comic Sans MS" panose="030F0702030302020204" pitchFamily="66" charset="0"/>
              </a:rPr>
              <a:t> </a:t>
            </a:r>
            <a:r>
              <a:rPr lang="en-US" sz="2800" dirty="0" err="1">
                <a:latin typeface="Comic Sans MS" panose="030F0702030302020204" pitchFamily="66" charset="0"/>
              </a:rPr>
              <a:t>vivemos</a:t>
            </a:r>
            <a:r>
              <a:rPr lang="en-US" sz="2800" dirty="0">
                <a:latin typeface="Comic Sans MS" panose="030F0702030302020204" pitchFamily="66" charset="0"/>
              </a:rPr>
              <a:t> </a:t>
            </a:r>
            <a:r>
              <a:rPr lang="en-US" sz="2800" dirty="0" err="1">
                <a:latin typeface="Comic Sans MS" panose="030F0702030302020204" pitchFamily="66" charset="0"/>
              </a:rPr>
              <a:t>hoje</a:t>
            </a:r>
            <a:r>
              <a:rPr lang="en-US" sz="2800" dirty="0">
                <a:latin typeface="Comic Sans MS" panose="030F0702030302020204" pitchFamily="66" charset="0"/>
              </a:rPr>
              <a:t> tempos de um </a:t>
            </a:r>
            <a:r>
              <a:rPr lang="en-US" sz="2800" dirty="0" err="1">
                <a:latin typeface="Comic Sans MS" panose="030F0702030302020204" pitchFamily="66" charset="0"/>
              </a:rPr>
              <a:t>avanços</a:t>
            </a:r>
            <a:r>
              <a:rPr lang="en-US" sz="2800" dirty="0">
                <a:latin typeface="Comic Sans MS" panose="030F0702030302020204" pitchFamily="66" charset="0"/>
              </a:rPr>
              <a:t> </a:t>
            </a:r>
            <a:r>
              <a:rPr lang="en-US" sz="2800" dirty="0" err="1">
                <a:latin typeface="Comic Sans MS" panose="030F0702030302020204" pitchFamily="66" charset="0"/>
              </a:rPr>
              <a:t>científicos</a:t>
            </a:r>
            <a:r>
              <a:rPr lang="en-US" sz="2800" dirty="0">
                <a:latin typeface="Comic Sans MS" panose="030F0702030302020204" pitchFamily="66" charset="0"/>
              </a:rPr>
              <a:t> e </a:t>
            </a:r>
            <a:r>
              <a:rPr lang="en-US" sz="2800" dirty="0" err="1">
                <a:latin typeface="Comic Sans MS" panose="030F0702030302020204" pitchFamily="66" charset="0"/>
              </a:rPr>
              <a:t>tecnológicos</a:t>
            </a:r>
            <a:r>
              <a:rPr lang="en-US" sz="2800" dirty="0">
                <a:latin typeface="Comic Sans MS" panose="030F0702030302020204" pitchFamily="66" charset="0"/>
              </a:rPr>
              <a:t> </a:t>
            </a:r>
            <a:r>
              <a:rPr lang="en-US" sz="2800" dirty="0" err="1">
                <a:latin typeface="Comic Sans MS" panose="030F0702030302020204" pitchFamily="66" charset="0"/>
              </a:rPr>
              <a:t>incontroláveis</a:t>
            </a:r>
            <a:endParaRPr lang="en-US" sz="2800" dirty="0">
              <a:latin typeface="Comic Sans MS" panose="030F0702030302020204" pitchFamily="66" charset="0"/>
            </a:endParaRPr>
          </a:p>
          <a:p>
            <a:pPr>
              <a:defRPr/>
            </a:pPr>
            <a:endParaRPr lang="en-US" sz="2800" dirty="0">
              <a:latin typeface="Comic Sans MS" panose="030F0702030302020204" pitchFamily="66" charset="0"/>
            </a:endParaRPr>
          </a:p>
          <a:p>
            <a:pPr>
              <a:defRPr/>
            </a:pPr>
            <a:r>
              <a:rPr lang="en-US" sz="2800" dirty="0">
                <a:latin typeface="Comic Sans MS" panose="030F0702030302020204" pitchFamily="66" charset="0"/>
              </a:rPr>
              <a:t>O </a:t>
            </a:r>
            <a:r>
              <a:rPr lang="en-US" sz="2800" dirty="0" err="1">
                <a:latin typeface="Comic Sans MS" panose="030F0702030302020204" pitchFamily="66" charset="0"/>
              </a:rPr>
              <a:t>passado</a:t>
            </a:r>
            <a:r>
              <a:rPr lang="en-US" sz="2800" dirty="0">
                <a:latin typeface="Comic Sans MS" panose="030F0702030302020204" pitchFamily="66" charset="0"/>
              </a:rPr>
              <a:t> </a:t>
            </a:r>
            <a:r>
              <a:rPr lang="en-US" sz="2800" dirty="0" err="1">
                <a:latin typeface="Comic Sans MS" panose="030F0702030302020204" pitchFamily="66" charset="0"/>
              </a:rPr>
              <a:t>tende</a:t>
            </a:r>
            <a:r>
              <a:rPr lang="en-US" sz="2800" dirty="0">
                <a:latin typeface="Comic Sans MS" panose="030F0702030302020204" pitchFamily="66" charset="0"/>
              </a:rPr>
              <a:t> a </a:t>
            </a:r>
            <a:r>
              <a:rPr lang="en-US" sz="2800" dirty="0" err="1">
                <a:latin typeface="Comic Sans MS" panose="030F0702030302020204" pitchFamily="66" charset="0"/>
              </a:rPr>
              <a:t>penetrar</a:t>
            </a:r>
            <a:r>
              <a:rPr lang="en-US" sz="2800" dirty="0">
                <a:latin typeface="Comic Sans MS" panose="030F0702030302020204" pitchFamily="66" charset="0"/>
              </a:rPr>
              <a:t> o </a:t>
            </a:r>
            <a:r>
              <a:rPr lang="en-US" sz="2800" dirty="0" err="1">
                <a:latin typeface="Comic Sans MS" panose="030F0702030302020204" pitchFamily="66" charset="0"/>
              </a:rPr>
              <a:t>futuro</a:t>
            </a:r>
            <a:r>
              <a:rPr lang="en-US" sz="2800" dirty="0">
                <a:latin typeface="Comic Sans MS" panose="030F0702030302020204" pitchFamily="66" charset="0"/>
              </a:rPr>
              <a:t> </a:t>
            </a:r>
            <a:r>
              <a:rPr lang="en-US" sz="2800" dirty="0" err="1">
                <a:latin typeface="Comic Sans MS" panose="030F0702030302020204" pitchFamily="66" charset="0"/>
              </a:rPr>
              <a:t>fazendo</a:t>
            </a:r>
            <a:r>
              <a:rPr lang="en-US" sz="2800" dirty="0">
                <a:latin typeface="Comic Sans MS" panose="030F0702030302020204" pitchFamily="66" charset="0"/>
              </a:rPr>
              <a:t> </a:t>
            </a:r>
            <a:r>
              <a:rPr lang="en-US" sz="2800" dirty="0" err="1">
                <a:latin typeface="Comic Sans MS" panose="030F0702030302020204" pitchFamily="66" charset="0"/>
              </a:rPr>
              <a:t>explodir</a:t>
            </a:r>
            <a:r>
              <a:rPr lang="en-US" sz="2800" dirty="0">
                <a:latin typeface="Comic Sans MS" panose="030F0702030302020204" pitchFamily="66" charset="0"/>
              </a:rPr>
              <a:t> o </a:t>
            </a:r>
            <a:r>
              <a:rPr lang="en-US" sz="2800" dirty="0" err="1">
                <a:latin typeface="Comic Sans MS" panose="030F0702030302020204" pitchFamily="66" charset="0"/>
              </a:rPr>
              <a:t>presente</a:t>
            </a:r>
            <a:r>
              <a:rPr lang="en-US" sz="2800" dirty="0">
                <a:latin typeface="Comic Sans MS" panose="030F0702030302020204" pitchFamily="66" charset="0"/>
              </a:rPr>
              <a:t>. </a:t>
            </a:r>
            <a:r>
              <a:rPr lang="en-US" sz="2800" dirty="0" err="1">
                <a:latin typeface="Comic Sans MS" panose="030F0702030302020204" pitchFamily="66" charset="0"/>
              </a:rPr>
              <a:t>Tecnicamente</a:t>
            </a:r>
            <a:r>
              <a:rPr lang="en-US" sz="2800" dirty="0">
                <a:latin typeface="Comic Sans MS" panose="030F0702030302020204" pitchFamily="66" charset="0"/>
              </a:rPr>
              <a:t> </a:t>
            </a:r>
            <a:r>
              <a:rPr lang="en-US" sz="2800" dirty="0" err="1">
                <a:latin typeface="Comic Sans MS" panose="030F0702030302020204" pitchFamily="66" charset="0"/>
              </a:rPr>
              <a:t>uma</a:t>
            </a:r>
            <a:r>
              <a:rPr lang="en-US" sz="2800" dirty="0">
                <a:latin typeface="Comic Sans MS" panose="030F0702030302020204" pitchFamily="66" charset="0"/>
              </a:rPr>
              <a:t> </a:t>
            </a:r>
            <a:r>
              <a:rPr lang="en-US" sz="2800" dirty="0" err="1">
                <a:latin typeface="Comic Sans MS" panose="030F0702030302020204" pitchFamily="66" charset="0"/>
              </a:rPr>
              <a:t>verdadeira</a:t>
            </a:r>
            <a:r>
              <a:rPr lang="en-US" sz="2800" dirty="0">
                <a:latin typeface="Comic Sans MS" panose="030F0702030302020204" pitchFamily="66" charset="0"/>
              </a:rPr>
              <a:t> </a:t>
            </a:r>
            <a:r>
              <a:rPr lang="en-US" sz="2800" dirty="0" err="1">
                <a:latin typeface="Comic Sans MS" panose="030F0702030302020204" pitchFamily="66" charset="0"/>
              </a:rPr>
              <a:t>onda</a:t>
            </a:r>
            <a:r>
              <a:rPr lang="en-US" sz="2800" dirty="0">
                <a:latin typeface="Comic Sans MS" panose="030F0702030302020204" pitchFamily="66" charset="0"/>
              </a:rPr>
              <a:t> de </a:t>
            </a:r>
            <a:r>
              <a:rPr lang="en-US" sz="2800" dirty="0" err="1">
                <a:latin typeface="Comic Sans MS" panose="030F0702030302020204" pitchFamily="66" charset="0"/>
              </a:rPr>
              <a:t>choque</a:t>
            </a:r>
            <a:r>
              <a:rPr lang="en-US" sz="2800" dirty="0">
                <a:latin typeface="Comic Sans MS" panose="030F0702030302020204" pitchFamily="66" charset="0"/>
              </a:rPr>
              <a:t>. </a:t>
            </a:r>
            <a:r>
              <a:rPr lang="en-US" sz="2800" dirty="0" err="1">
                <a:latin typeface="Comic Sans MS" panose="030F0702030302020204" pitchFamily="66" charset="0"/>
              </a:rPr>
              <a:t>Nós</a:t>
            </a:r>
            <a:r>
              <a:rPr lang="en-US" sz="2800" dirty="0">
                <a:latin typeface="Comic Sans MS" panose="030F0702030302020204" pitchFamily="66" charset="0"/>
              </a:rPr>
              <a:t> </a:t>
            </a:r>
            <a:r>
              <a:rPr lang="en-US" sz="2800" dirty="0" err="1">
                <a:latin typeface="Comic Sans MS" panose="030F0702030302020204" pitchFamily="66" charset="0"/>
              </a:rPr>
              <a:t>estamos</a:t>
            </a:r>
            <a:r>
              <a:rPr lang="en-US" sz="2800" dirty="0">
                <a:latin typeface="Comic Sans MS" panose="030F0702030302020204" pitchFamily="66" charset="0"/>
              </a:rPr>
              <a:t> </a:t>
            </a:r>
            <a:r>
              <a:rPr lang="en-US" sz="2800" dirty="0" err="1">
                <a:latin typeface="Comic Sans MS" panose="030F0702030302020204" pitchFamily="66" charset="0"/>
              </a:rPr>
              <a:t>vivendo</a:t>
            </a:r>
            <a:r>
              <a:rPr lang="en-US" sz="2800" dirty="0">
                <a:latin typeface="Comic Sans MS" panose="030F0702030302020204" pitchFamily="66" charset="0"/>
              </a:rPr>
              <a:t> a </a:t>
            </a:r>
            <a:r>
              <a:rPr lang="en-US" sz="2800" b="1" dirty="0">
                <a:latin typeface="Comic Sans MS" panose="030F0702030302020204" pitchFamily="66" charset="0"/>
              </a:rPr>
              <a:t>era do </a:t>
            </a:r>
            <a:r>
              <a:rPr lang="en-US" sz="2800" b="1" dirty="0" err="1">
                <a:latin typeface="Comic Sans MS" panose="030F0702030302020204" pitchFamily="66" charset="0"/>
              </a:rPr>
              <a:t>choque</a:t>
            </a:r>
            <a:r>
              <a:rPr lang="en-US" sz="2800" b="1" dirty="0">
                <a:latin typeface="Comic Sans MS" panose="030F0702030302020204" pitchFamily="66" charset="0"/>
              </a:rPr>
              <a:t> cultural</a:t>
            </a:r>
            <a:r>
              <a:rPr lang="en-US" sz="2800" dirty="0">
                <a:latin typeface="Comic Sans MS" panose="030F0702030302020204" pitchFamily="66" charset="0"/>
              </a:rPr>
              <a:t>.</a:t>
            </a:r>
          </a:p>
        </p:txBody>
      </p:sp>
      <p:sp>
        <p:nvSpPr>
          <p:cNvPr id="5123" name="Text Box 3"/>
          <p:cNvSpPr txBox="1">
            <a:spLocks noChangeArrowheads="1"/>
          </p:cNvSpPr>
          <p:nvPr/>
        </p:nvSpPr>
        <p:spPr bwMode="auto">
          <a:xfrm>
            <a:off x="755576" y="764704"/>
            <a:ext cx="7696200" cy="1384995"/>
          </a:xfrm>
          <a:prstGeom prst="rect">
            <a:avLst/>
          </a:prstGeom>
          <a:noFill/>
          <a:ln w="9525">
            <a:noFill/>
            <a:miter lim="800000"/>
            <a:headEnd/>
            <a:tailEnd/>
          </a:ln>
          <a:effectLst/>
        </p:spPr>
        <p:txBody>
          <a:bodyPr>
            <a:spAutoFit/>
          </a:bodyPr>
          <a:lstStyle/>
          <a:p>
            <a:pPr algn="ctr">
              <a:spcBef>
                <a:spcPct val="50000"/>
              </a:spcBef>
              <a:defRPr/>
            </a:pPr>
            <a:r>
              <a:rPr lang="en-US" sz="3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rPr>
              <a:t>O CHOQUE CULTURAL</a:t>
            </a:r>
          </a:p>
          <a:p>
            <a:pPr algn="ctr">
              <a:spcBef>
                <a:spcPct val="50000"/>
              </a:spcBef>
              <a:defRPr/>
            </a:pPr>
            <a:endParaRPr lang="en-US" sz="3200" b="1" dirty="0">
              <a:effectLst>
                <a:outerShdw blurRad="38100" dist="38100" dir="2700000" algn="tl">
                  <a:srgbClr val="C0C0C0"/>
                </a:outerShdw>
              </a:effectLst>
              <a:latin typeface="Comic Sans MS" panose="030F0702030302020204" pitchFamily="66" charset="0"/>
            </a:endParaRPr>
          </a:p>
        </p:txBody>
      </p:sp>
    </p:spTree>
    <p:extLst>
      <p:ext uri="{BB962C8B-B14F-4D97-AF65-F5344CB8AC3E}">
        <p14:creationId xmlns:p14="http://schemas.microsoft.com/office/powerpoint/2010/main" xmlns="" val="35552598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457200" y="490538"/>
            <a:ext cx="8229600" cy="561975"/>
          </a:xfrm>
        </p:spPr>
        <p:txBody>
          <a:bodyPr anchor="b">
            <a:normAutofit fontScale="90000"/>
          </a:bodyPr>
          <a:lstStyle/>
          <a:p>
            <a:pPr>
              <a:defRPr/>
            </a:pPr>
            <a:r>
              <a:rPr lang="en-US" sz="4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rPr>
              <a:t>A NOVA ORIENTAÇÃO</a:t>
            </a:r>
            <a:endParaRPr lang="en-US" sz="4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endParaRPr>
          </a:p>
        </p:txBody>
      </p:sp>
      <p:sp>
        <p:nvSpPr>
          <p:cNvPr id="20483" name="Rectangle 3"/>
          <p:cNvSpPr>
            <a:spLocks noGrp="1" noChangeArrowheads="1"/>
          </p:cNvSpPr>
          <p:nvPr>
            <p:ph type="body" idx="4294967295"/>
          </p:nvPr>
        </p:nvSpPr>
        <p:spPr>
          <a:xfrm>
            <a:off x="914400" y="1639888"/>
            <a:ext cx="8040688" cy="4913312"/>
          </a:xfrm>
        </p:spPr>
        <p:txBody>
          <a:bodyPr>
            <a:normAutofit lnSpcReduction="10000"/>
          </a:bodyPr>
          <a:lstStyle/>
          <a:p>
            <a:pPr marL="57150" indent="0">
              <a:lnSpc>
                <a:spcPct val="90000"/>
              </a:lnSpc>
              <a:buFontTx/>
              <a:buNone/>
            </a:pPr>
            <a:r>
              <a:rPr lang="en-US" altLang="en-US" sz="2800" b="1" dirty="0" smtClean="0">
                <a:solidFill>
                  <a:srgbClr val="FF0000"/>
                </a:solidFill>
                <a:latin typeface="Comic Sans MS" panose="030F0702030302020204" pitchFamily="66" charset="0"/>
              </a:rPr>
              <a:t>Para </a:t>
            </a:r>
            <a:r>
              <a:rPr lang="en-US" altLang="en-US" sz="2800" b="1" dirty="0" err="1" smtClean="0">
                <a:solidFill>
                  <a:srgbClr val="FF0000"/>
                </a:solidFill>
                <a:latin typeface="Comic Sans MS" panose="030F0702030302020204" pitchFamily="66" charset="0"/>
              </a:rPr>
              <a:t>permitir</a:t>
            </a:r>
            <a:r>
              <a:rPr lang="en-US" altLang="en-US" sz="2800" b="1" dirty="0" smtClean="0">
                <a:solidFill>
                  <a:srgbClr val="FF0000"/>
                </a:solidFill>
                <a:latin typeface="Comic Sans MS" panose="030F0702030302020204" pitchFamily="66" charset="0"/>
              </a:rPr>
              <a:t> a </a:t>
            </a:r>
            <a:r>
              <a:rPr lang="en-US" altLang="en-US" sz="2800" b="1" dirty="0" err="1" smtClean="0">
                <a:solidFill>
                  <a:srgbClr val="FF0000"/>
                </a:solidFill>
                <a:latin typeface="Comic Sans MS" panose="030F0702030302020204" pitchFamily="66" charset="0"/>
              </a:rPr>
              <a:t>implemantação</a:t>
            </a:r>
            <a:r>
              <a:rPr lang="en-US" altLang="en-US" sz="2800" b="1" dirty="0" smtClean="0">
                <a:solidFill>
                  <a:srgbClr val="FF0000"/>
                </a:solidFill>
                <a:latin typeface="Comic Sans MS" panose="030F0702030302020204" pitchFamily="66" charset="0"/>
              </a:rPr>
              <a:t> da nova </a:t>
            </a:r>
            <a:r>
              <a:rPr lang="en-US" altLang="en-US" sz="2800" b="1" dirty="0" err="1" smtClean="0">
                <a:solidFill>
                  <a:srgbClr val="FF0000"/>
                </a:solidFill>
                <a:latin typeface="Comic Sans MS" panose="030F0702030302020204" pitchFamily="66" charset="0"/>
              </a:rPr>
              <a:t>ciência</a:t>
            </a:r>
            <a:r>
              <a:rPr lang="en-US" altLang="en-US" sz="2800" b="1" dirty="0" smtClean="0">
                <a:solidFill>
                  <a:srgbClr val="FF0000"/>
                </a:solidFill>
                <a:latin typeface="Comic Sans MS" panose="030F0702030302020204" pitchFamily="66" charset="0"/>
              </a:rPr>
              <a:t> as </a:t>
            </a:r>
            <a:r>
              <a:rPr lang="en-US" altLang="en-US" sz="2800" b="1" dirty="0" err="1" smtClean="0">
                <a:solidFill>
                  <a:srgbClr val="FF0000"/>
                </a:solidFill>
                <a:latin typeface="Comic Sans MS" panose="030F0702030302020204" pitchFamily="66" charset="0"/>
              </a:rPr>
              <a:t>disciplinas</a:t>
            </a:r>
            <a:r>
              <a:rPr lang="en-US" altLang="en-US" sz="2800" b="1" dirty="0" smtClean="0">
                <a:solidFill>
                  <a:srgbClr val="FF0000"/>
                </a:solidFill>
                <a:latin typeface="Comic Sans MS" panose="030F0702030302020204" pitchFamily="66" charset="0"/>
              </a:rPr>
              <a:t> </a:t>
            </a:r>
            <a:r>
              <a:rPr lang="en-US" altLang="en-US" sz="2800" b="1" dirty="0" err="1" smtClean="0">
                <a:solidFill>
                  <a:srgbClr val="FF0000"/>
                </a:solidFill>
                <a:latin typeface="Comic Sans MS" panose="030F0702030302020204" pitchFamily="66" charset="0"/>
              </a:rPr>
              <a:t>devem</a:t>
            </a:r>
            <a:r>
              <a:rPr lang="en-US" altLang="en-US" sz="2800" b="1" dirty="0" smtClean="0">
                <a:solidFill>
                  <a:srgbClr val="FF0000"/>
                </a:solidFill>
                <a:latin typeface="Comic Sans MS" panose="030F0702030302020204" pitchFamily="66" charset="0"/>
              </a:rPr>
              <a:t> </a:t>
            </a:r>
            <a:r>
              <a:rPr lang="en-US" altLang="en-US" sz="2800" b="1" dirty="0" err="1" smtClean="0">
                <a:solidFill>
                  <a:srgbClr val="FF0000"/>
                </a:solidFill>
                <a:latin typeface="Comic Sans MS" panose="030F0702030302020204" pitchFamily="66" charset="0"/>
              </a:rPr>
              <a:t>ser</a:t>
            </a:r>
            <a:r>
              <a:rPr lang="en-US" altLang="en-US" sz="2800" b="1" dirty="0" smtClean="0">
                <a:solidFill>
                  <a:srgbClr val="FF0000"/>
                </a:solidFill>
                <a:latin typeface="Comic Sans MS" panose="030F0702030302020204" pitchFamily="66" charset="0"/>
              </a:rPr>
              <a:t> </a:t>
            </a:r>
            <a:r>
              <a:rPr lang="en-US" altLang="en-US" sz="2800" b="1" dirty="0" err="1" smtClean="0">
                <a:solidFill>
                  <a:srgbClr val="FF0000"/>
                </a:solidFill>
                <a:latin typeface="Comic Sans MS" panose="030F0702030302020204" pitchFamily="66" charset="0"/>
              </a:rPr>
              <a:t>organizadas</a:t>
            </a:r>
            <a:r>
              <a:rPr lang="en-US" altLang="en-US" sz="2800" b="1" dirty="0" smtClean="0">
                <a:solidFill>
                  <a:srgbClr val="FF0000"/>
                </a:solidFill>
                <a:latin typeface="Comic Sans MS" panose="030F0702030302020204" pitchFamily="66" charset="0"/>
              </a:rPr>
              <a:t> </a:t>
            </a:r>
            <a:r>
              <a:rPr lang="en-US" altLang="en-US" sz="2800" b="1" dirty="0" err="1" smtClean="0">
                <a:solidFill>
                  <a:srgbClr val="FF0000"/>
                </a:solidFill>
                <a:latin typeface="Comic Sans MS" panose="030F0702030302020204" pitchFamily="66" charset="0"/>
              </a:rPr>
              <a:t>segundo</a:t>
            </a:r>
            <a:r>
              <a:rPr lang="en-US" altLang="en-US" sz="2800" b="1" dirty="0" smtClean="0">
                <a:solidFill>
                  <a:srgbClr val="FF0000"/>
                </a:solidFill>
                <a:latin typeface="Comic Sans MS" panose="030F0702030302020204" pitchFamily="66" charset="0"/>
              </a:rPr>
              <a:t> </a:t>
            </a:r>
            <a:r>
              <a:rPr lang="en-US" altLang="en-US" sz="2800" b="1" dirty="0" err="1" smtClean="0">
                <a:solidFill>
                  <a:srgbClr val="FF0000"/>
                </a:solidFill>
                <a:latin typeface="Comic Sans MS" panose="030F0702030302020204" pitchFamily="66" charset="0"/>
              </a:rPr>
              <a:t>novos</a:t>
            </a:r>
            <a:r>
              <a:rPr lang="en-US" altLang="en-US" sz="2800" b="1" dirty="0" smtClean="0">
                <a:solidFill>
                  <a:srgbClr val="FF0000"/>
                </a:solidFill>
                <a:latin typeface="Comic Sans MS" panose="030F0702030302020204" pitchFamily="66" charset="0"/>
              </a:rPr>
              <a:t> </a:t>
            </a:r>
            <a:r>
              <a:rPr lang="en-US" altLang="en-US" sz="2800" b="1" dirty="0" err="1" smtClean="0">
                <a:solidFill>
                  <a:srgbClr val="FF0000"/>
                </a:solidFill>
                <a:latin typeface="Comic Sans MS" panose="030F0702030302020204" pitchFamily="66" charset="0"/>
              </a:rPr>
              <a:t>eixos</a:t>
            </a:r>
            <a:r>
              <a:rPr lang="en-US" altLang="en-US" sz="2800" b="1" dirty="0" smtClean="0">
                <a:solidFill>
                  <a:srgbClr val="FF0000"/>
                </a:solidFill>
                <a:latin typeface="Comic Sans MS" panose="030F0702030302020204" pitchFamily="66" charset="0"/>
              </a:rPr>
              <a:t>:</a:t>
            </a:r>
          </a:p>
          <a:p>
            <a:pPr marL="57150" indent="0">
              <a:lnSpc>
                <a:spcPct val="90000"/>
              </a:lnSpc>
              <a:buClr>
                <a:schemeClr val="tx1"/>
              </a:buClr>
              <a:buFont typeface="Wingdings" panose="05000000000000000000" pitchFamily="2" charset="2"/>
              <a:buChar char="v"/>
            </a:pPr>
            <a:r>
              <a:rPr lang="en-US" altLang="en-US" b="1" dirty="0" err="1" smtClean="0">
                <a:latin typeface="Comic Sans MS" panose="030F0702030302020204" pitchFamily="66" charset="0"/>
              </a:rPr>
              <a:t>Estrutura</a:t>
            </a:r>
            <a:r>
              <a:rPr lang="en-US" altLang="en-US" b="1" dirty="0" smtClean="0">
                <a:latin typeface="Comic Sans MS" panose="030F0702030302020204" pitchFamily="66" charset="0"/>
              </a:rPr>
              <a:t> da </a:t>
            </a:r>
            <a:r>
              <a:rPr lang="en-US" altLang="en-US" b="1" dirty="0" err="1" smtClean="0">
                <a:latin typeface="Comic Sans MS" panose="030F0702030302020204" pitchFamily="66" charset="0"/>
              </a:rPr>
              <a:t>matéria</a:t>
            </a:r>
            <a:endParaRPr lang="en-US" altLang="en-US" b="1" dirty="0" smtClean="0">
              <a:latin typeface="Comic Sans MS" panose="030F0702030302020204" pitchFamily="66" charset="0"/>
            </a:endParaRPr>
          </a:p>
          <a:p>
            <a:pPr lvl="1">
              <a:lnSpc>
                <a:spcPct val="90000"/>
              </a:lnSpc>
              <a:buClr>
                <a:schemeClr val="tx1"/>
              </a:buClr>
              <a:buFont typeface="Wingdings" panose="05000000000000000000" pitchFamily="2" charset="2"/>
              <a:buChar char="Ø"/>
            </a:pPr>
            <a:r>
              <a:rPr lang="en-US" altLang="en-US" i="1" dirty="0" smtClean="0">
                <a:latin typeface="Comic Sans MS" panose="030F0702030302020204" pitchFamily="66" charset="0"/>
              </a:rPr>
              <a:t>Do </a:t>
            </a:r>
            <a:r>
              <a:rPr lang="en-US" altLang="en-US" i="1" dirty="0" err="1" smtClean="0">
                <a:latin typeface="Comic Sans MS" panose="030F0702030302020204" pitchFamily="66" charset="0"/>
              </a:rPr>
              <a:t>contínuo</a:t>
            </a:r>
            <a:r>
              <a:rPr lang="en-US" altLang="en-US" i="1" dirty="0" smtClean="0">
                <a:latin typeface="Comic Sans MS" panose="030F0702030302020204" pitchFamily="66" charset="0"/>
              </a:rPr>
              <a:t> a </a:t>
            </a:r>
            <a:r>
              <a:rPr lang="en-US" altLang="en-US" i="1" dirty="0" err="1" smtClean="0">
                <a:latin typeface="Comic Sans MS" panose="030F0702030302020204" pitchFamily="66" charset="0"/>
              </a:rPr>
              <a:t>partículas</a:t>
            </a:r>
            <a:r>
              <a:rPr lang="en-US" altLang="en-US" i="1" dirty="0" smtClean="0">
                <a:latin typeface="Comic Sans MS" panose="030F0702030302020204" pitchFamily="66" charset="0"/>
              </a:rPr>
              <a:t> </a:t>
            </a:r>
            <a:r>
              <a:rPr lang="en-US" altLang="en-US" i="1" dirty="0" err="1" smtClean="0">
                <a:latin typeface="Comic Sans MS" panose="030F0702030302020204" pitchFamily="66" charset="0"/>
              </a:rPr>
              <a:t>elementares</a:t>
            </a:r>
            <a:endParaRPr lang="en-US" altLang="en-US" i="1" dirty="0" smtClean="0">
              <a:latin typeface="Comic Sans MS" panose="030F0702030302020204" pitchFamily="66" charset="0"/>
            </a:endParaRPr>
          </a:p>
          <a:p>
            <a:pPr marL="57150" indent="0">
              <a:lnSpc>
                <a:spcPct val="90000"/>
              </a:lnSpc>
              <a:buClr>
                <a:schemeClr val="tx1"/>
              </a:buClr>
              <a:buFont typeface="Wingdings" panose="05000000000000000000" pitchFamily="2" charset="2"/>
              <a:buChar char="v"/>
            </a:pPr>
            <a:r>
              <a:rPr lang="en-US" altLang="en-US" b="1" dirty="0" err="1" smtClean="0">
                <a:latin typeface="Comic Sans MS" panose="030F0702030302020204" pitchFamily="66" charset="0"/>
              </a:rPr>
              <a:t>Energia</a:t>
            </a:r>
            <a:endParaRPr lang="en-US" altLang="en-US" b="1" dirty="0" smtClean="0">
              <a:latin typeface="Comic Sans MS" panose="030F0702030302020204" pitchFamily="66" charset="0"/>
            </a:endParaRPr>
          </a:p>
          <a:p>
            <a:pPr lvl="1">
              <a:lnSpc>
                <a:spcPct val="90000"/>
              </a:lnSpc>
              <a:buClr>
                <a:schemeClr val="tx1"/>
              </a:buClr>
              <a:buFont typeface="Wingdings" panose="05000000000000000000" pitchFamily="2" charset="2"/>
              <a:buChar char="Ø"/>
            </a:pPr>
            <a:r>
              <a:rPr lang="en-US" altLang="en-US" i="1" dirty="0" err="1" smtClean="0">
                <a:latin typeface="Comic Sans MS" panose="030F0702030302020204" pitchFamily="66" charset="0"/>
              </a:rPr>
              <a:t>Mecânica</a:t>
            </a:r>
            <a:r>
              <a:rPr lang="en-US" altLang="en-US" i="1" dirty="0" smtClean="0">
                <a:latin typeface="Comic Sans MS" panose="030F0702030302020204" pitchFamily="66" charset="0"/>
              </a:rPr>
              <a:t> </a:t>
            </a:r>
            <a:r>
              <a:rPr lang="en-US" altLang="en-US" i="1" dirty="0" err="1" smtClean="0">
                <a:latin typeface="Comic Sans MS" panose="030F0702030302020204" pitchFamily="66" charset="0"/>
              </a:rPr>
              <a:t>térmica</a:t>
            </a:r>
            <a:r>
              <a:rPr lang="en-US" altLang="en-US" i="1" dirty="0" smtClean="0">
                <a:latin typeface="Comic Sans MS" panose="030F0702030302020204" pitchFamily="66" charset="0"/>
              </a:rPr>
              <a:t>, </a:t>
            </a:r>
            <a:r>
              <a:rPr lang="en-US" altLang="en-US" i="1" dirty="0" err="1" smtClean="0">
                <a:latin typeface="Comic Sans MS" panose="030F0702030302020204" pitchFamily="66" charset="0"/>
              </a:rPr>
              <a:t>eletromagnética</a:t>
            </a:r>
            <a:r>
              <a:rPr lang="en-US" altLang="en-US" i="1" dirty="0" smtClean="0">
                <a:latin typeface="Comic Sans MS" panose="030F0702030302020204" pitchFamily="66" charset="0"/>
              </a:rPr>
              <a:t>, </a:t>
            </a:r>
            <a:r>
              <a:rPr lang="en-US" altLang="en-US" i="1" dirty="0" err="1" smtClean="0">
                <a:latin typeface="Comic Sans MS" panose="030F0702030302020204" pitchFamily="66" charset="0"/>
              </a:rPr>
              <a:t>quântica</a:t>
            </a:r>
            <a:endParaRPr lang="en-US" altLang="en-US" sz="2100" b="1" dirty="0" smtClean="0">
              <a:latin typeface="Comic Sans MS" panose="030F0702030302020204" pitchFamily="66" charset="0"/>
            </a:endParaRPr>
          </a:p>
          <a:p>
            <a:pPr marL="57150" indent="0">
              <a:lnSpc>
                <a:spcPct val="90000"/>
              </a:lnSpc>
              <a:buClr>
                <a:schemeClr val="tx1"/>
              </a:buClr>
              <a:buFont typeface="Wingdings" panose="05000000000000000000" pitchFamily="2" charset="2"/>
              <a:buChar char="v"/>
            </a:pPr>
            <a:r>
              <a:rPr lang="en-US" altLang="en-US" b="1" dirty="0" err="1" smtClean="0">
                <a:latin typeface="Comic Sans MS" panose="030F0702030302020204" pitchFamily="66" charset="0"/>
              </a:rPr>
              <a:t>Informação</a:t>
            </a:r>
            <a:r>
              <a:rPr lang="en-US" altLang="en-US" b="1" dirty="0" smtClean="0">
                <a:latin typeface="Comic Sans MS" panose="030F0702030302020204" pitchFamily="66" charset="0"/>
              </a:rPr>
              <a:t> e </a:t>
            </a:r>
            <a:r>
              <a:rPr lang="en-US" altLang="en-US" b="1" dirty="0" err="1" smtClean="0">
                <a:latin typeface="Comic Sans MS" panose="030F0702030302020204" pitchFamily="66" charset="0"/>
              </a:rPr>
              <a:t>comunicação</a:t>
            </a:r>
            <a:endParaRPr lang="en-US" altLang="en-US" b="1" dirty="0" smtClean="0">
              <a:latin typeface="Comic Sans MS" panose="030F0702030302020204" pitchFamily="66" charset="0"/>
            </a:endParaRPr>
          </a:p>
          <a:p>
            <a:pPr lvl="1">
              <a:lnSpc>
                <a:spcPct val="90000"/>
              </a:lnSpc>
              <a:buClr>
                <a:schemeClr val="tx1"/>
              </a:buClr>
              <a:buFont typeface="Wingdings" panose="05000000000000000000" pitchFamily="2" charset="2"/>
              <a:buChar char="Ø"/>
            </a:pPr>
            <a:r>
              <a:rPr lang="en-US" altLang="en-US" i="1" dirty="0" err="1" smtClean="0">
                <a:latin typeface="Comic Sans MS" panose="030F0702030302020204" pitchFamily="66" charset="0"/>
              </a:rPr>
              <a:t>Suporte</a:t>
            </a:r>
            <a:r>
              <a:rPr lang="en-US" altLang="en-US" i="1" dirty="0" smtClean="0">
                <a:latin typeface="Comic Sans MS" panose="030F0702030302020204" pitchFamily="66" charset="0"/>
              </a:rPr>
              <a:t> </a:t>
            </a:r>
            <a:r>
              <a:rPr lang="en-US" altLang="en-US" i="1" dirty="0" err="1" smtClean="0">
                <a:latin typeface="Comic Sans MS" panose="030F0702030302020204" pitchFamily="66" charset="0"/>
              </a:rPr>
              <a:t>físico</a:t>
            </a:r>
            <a:r>
              <a:rPr lang="en-US" altLang="en-US" i="1" dirty="0" smtClean="0">
                <a:latin typeface="Comic Sans MS" panose="030F0702030302020204" pitchFamily="66" charset="0"/>
              </a:rPr>
              <a:t>, </a:t>
            </a:r>
            <a:r>
              <a:rPr lang="en-US" altLang="en-US" i="1" dirty="0" err="1" smtClean="0">
                <a:latin typeface="Comic Sans MS" panose="030F0702030302020204" pitchFamily="66" charset="0"/>
              </a:rPr>
              <a:t>conteúdo</a:t>
            </a:r>
            <a:r>
              <a:rPr lang="en-US" altLang="en-US" i="1" dirty="0" smtClean="0">
                <a:latin typeface="Comic Sans MS" panose="030F0702030302020204" pitchFamily="66" charset="0"/>
              </a:rPr>
              <a:t> da </a:t>
            </a:r>
            <a:r>
              <a:rPr lang="en-US" altLang="en-US" i="1" dirty="0" err="1" smtClean="0">
                <a:latin typeface="Comic Sans MS" panose="030F0702030302020204" pitchFamily="66" charset="0"/>
              </a:rPr>
              <a:t>informação</a:t>
            </a:r>
            <a:r>
              <a:rPr lang="en-US" altLang="en-US" i="1" dirty="0" smtClean="0">
                <a:latin typeface="Comic Sans MS" panose="030F0702030302020204" pitchFamily="66" charset="0"/>
              </a:rPr>
              <a:t>, </a:t>
            </a:r>
            <a:r>
              <a:rPr lang="en-US" altLang="en-US" i="1" dirty="0" err="1" smtClean="0">
                <a:latin typeface="Comic Sans MS" panose="030F0702030302020204" pitchFamily="66" charset="0"/>
              </a:rPr>
              <a:t>significado</a:t>
            </a:r>
            <a:endParaRPr lang="en-US" altLang="en-US" i="1" dirty="0" smtClean="0">
              <a:latin typeface="Comic Sans MS" panose="030F0702030302020204" pitchFamily="66" charset="0"/>
            </a:endParaRPr>
          </a:p>
        </p:txBody>
      </p:sp>
    </p:spTree>
    <p:extLst>
      <p:ext uri="{BB962C8B-B14F-4D97-AF65-F5344CB8AC3E}">
        <p14:creationId xmlns:p14="http://schemas.microsoft.com/office/powerpoint/2010/main" xmlns="" val="26025337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defRPr/>
            </a:pPr>
            <a:r>
              <a:rPr lang="en-US" sz="4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rPr>
              <a:t>A NOVA ORIENTAÇÃO</a:t>
            </a:r>
            <a:endParaRPr lang="en-US" sz="4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endParaRPr>
          </a:p>
        </p:txBody>
      </p:sp>
      <p:sp>
        <p:nvSpPr>
          <p:cNvPr id="21507" name="Rectangle 3"/>
          <p:cNvSpPr>
            <a:spLocks noGrp="1" noChangeArrowheads="1"/>
          </p:cNvSpPr>
          <p:nvPr>
            <p:ph type="body" idx="1"/>
          </p:nvPr>
        </p:nvSpPr>
        <p:spPr>
          <a:xfrm>
            <a:off x="457200" y="1600200"/>
            <a:ext cx="8401050" cy="4900613"/>
          </a:xfrm>
        </p:spPr>
        <p:txBody>
          <a:bodyPr>
            <a:normAutofit lnSpcReduction="10000"/>
          </a:bodyPr>
          <a:lstStyle/>
          <a:p>
            <a:pPr>
              <a:lnSpc>
                <a:spcPct val="90000"/>
              </a:lnSpc>
              <a:buClr>
                <a:schemeClr val="tx1"/>
              </a:buClr>
              <a:buFont typeface="Wingdings" panose="05000000000000000000" pitchFamily="2" charset="2"/>
              <a:buChar char="v"/>
            </a:pPr>
            <a:r>
              <a:rPr lang="en-US" altLang="en-US" b="1" smtClean="0">
                <a:latin typeface="Comic Sans MS" panose="030F0702030302020204" pitchFamily="66" charset="0"/>
              </a:rPr>
              <a:t>Processos de transformação</a:t>
            </a:r>
          </a:p>
          <a:p>
            <a:pPr lvl="1">
              <a:lnSpc>
                <a:spcPct val="90000"/>
              </a:lnSpc>
              <a:buClr>
                <a:schemeClr val="tx1"/>
              </a:buClr>
              <a:buFont typeface="Wingdings" panose="05000000000000000000" pitchFamily="2" charset="2"/>
              <a:buChar char="Ø"/>
            </a:pPr>
            <a:r>
              <a:rPr lang="en-US" altLang="en-US" i="1" smtClean="0">
                <a:latin typeface="Comic Sans MS" panose="030F0702030302020204" pitchFamily="66" charset="0"/>
              </a:rPr>
              <a:t>Sem controle e controle por ações exógenas, cosmologia, geofísica, processo físicos, químicos e bioquímicos </a:t>
            </a:r>
          </a:p>
          <a:p>
            <a:pPr lvl="1">
              <a:lnSpc>
                <a:spcPct val="90000"/>
              </a:lnSpc>
              <a:buClr>
                <a:schemeClr val="tx1"/>
              </a:buClr>
              <a:buFont typeface="Wingdings" panose="05000000000000000000" pitchFamily="2" charset="2"/>
              <a:buChar char="Ø"/>
            </a:pPr>
            <a:r>
              <a:rPr lang="en-US" altLang="en-US" i="1" smtClean="0">
                <a:latin typeface="Comic Sans MS" panose="030F0702030302020204" pitchFamily="66" charset="0"/>
              </a:rPr>
              <a:t>Auto controlados, rativos, conscientes, biológicos,  vida</a:t>
            </a:r>
          </a:p>
          <a:p>
            <a:pPr lvl="1">
              <a:lnSpc>
                <a:spcPct val="90000"/>
              </a:lnSpc>
              <a:buClr>
                <a:schemeClr val="tx1"/>
              </a:buClr>
              <a:buFont typeface="Wingdings" panose="05000000000000000000" pitchFamily="2" charset="2"/>
              <a:buChar char="Ø"/>
            </a:pPr>
            <a:r>
              <a:rPr lang="en-US" altLang="en-US" i="1" smtClean="0">
                <a:latin typeface="Comic Sans MS" panose="030F0702030302020204" pitchFamily="66" charset="0"/>
              </a:rPr>
              <a:t> Coletivos, evolucionários, históricos, civilização, religião, formação das nações, globalização. </a:t>
            </a:r>
          </a:p>
          <a:p>
            <a:pPr>
              <a:lnSpc>
                <a:spcPct val="90000"/>
              </a:lnSpc>
              <a:buClr>
                <a:schemeClr val="tx1"/>
              </a:buClr>
              <a:buFont typeface="Wingdings" panose="05000000000000000000" pitchFamily="2" charset="2"/>
              <a:buChar char="v"/>
            </a:pPr>
            <a:r>
              <a:rPr lang="en-US" altLang="en-US" b="1" smtClean="0">
                <a:latin typeface="Comic Sans MS" panose="030F0702030302020204" pitchFamily="66" charset="0"/>
              </a:rPr>
              <a:t>Representação e simulação </a:t>
            </a:r>
          </a:p>
          <a:p>
            <a:pPr lvl="1">
              <a:lnSpc>
                <a:spcPct val="90000"/>
              </a:lnSpc>
              <a:buClr>
                <a:schemeClr val="tx1"/>
              </a:buClr>
              <a:buFont typeface="Wingdings" panose="05000000000000000000" pitchFamily="2" charset="2"/>
              <a:buChar char="Ø"/>
            </a:pPr>
            <a:r>
              <a:rPr lang="en-US" altLang="en-US" i="1" smtClean="0">
                <a:latin typeface="Comic Sans MS" panose="030F0702030302020204" pitchFamily="66" charset="0"/>
              </a:rPr>
              <a:t>Matemática pura, lógica, modelagem matemática e computacional</a:t>
            </a:r>
          </a:p>
        </p:txBody>
      </p:sp>
    </p:spTree>
    <p:extLst>
      <p:ext uri="{BB962C8B-B14F-4D97-AF65-F5344CB8AC3E}">
        <p14:creationId xmlns:p14="http://schemas.microsoft.com/office/powerpoint/2010/main" xmlns="" val="24462565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sz="4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rPr>
              <a:t>NOVAS ÁREAS</a:t>
            </a:r>
            <a:endParaRPr lang="en-US" sz="4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endParaRPr>
          </a:p>
        </p:txBody>
      </p:sp>
      <p:sp>
        <p:nvSpPr>
          <p:cNvPr id="22531" name="Rectangle 3"/>
          <p:cNvSpPr>
            <a:spLocks noGrp="1" noChangeArrowheads="1"/>
          </p:cNvSpPr>
          <p:nvPr>
            <p:ph type="body" idx="1"/>
          </p:nvPr>
        </p:nvSpPr>
        <p:spPr/>
        <p:txBody>
          <a:bodyPr/>
          <a:lstStyle/>
          <a:p>
            <a:pPr>
              <a:buClr>
                <a:schemeClr val="tx1"/>
              </a:buClr>
              <a:buFont typeface="Wingdings" panose="05000000000000000000" pitchFamily="2" charset="2"/>
              <a:buChar char="v"/>
            </a:pPr>
            <a:r>
              <a:rPr lang="en-US" altLang="en-US" b="1" smtClean="0">
                <a:latin typeface="Comic Sans MS" panose="030F0702030302020204" pitchFamily="66" charset="0"/>
              </a:rPr>
              <a:t>Cognição</a:t>
            </a:r>
          </a:p>
          <a:p>
            <a:pPr lvl="1">
              <a:buClr>
                <a:schemeClr val="tx1"/>
              </a:buClr>
              <a:buFont typeface="Wingdings" panose="05000000000000000000" pitchFamily="2" charset="2"/>
              <a:buChar char="Ø"/>
            </a:pPr>
            <a:r>
              <a:rPr lang="en-US" altLang="en-US" i="1" smtClean="0">
                <a:latin typeface="Comic Sans MS" panose="030F0702030302020204" pitchFamily="66" charset="0"/>
              </a:rPr>
              <a:t>Neirociências, psicologia, comunicação, modelagem matemática</a:t>
            </a:r>
            <a:endParaRPr lang="en-US" altLang="en-US" b="1" smtClean="0">
              <a:latin typeface="Comic Sans MS" panose="030F0702030302020204" pitchFamily="66" charset="0"/>
            </a:endParaRPr>
          </a:p>
          <a:p>
            <a:pPr lvl="1">
              <a:buClr>
                <a:schemeClr val="tx1"/>
              </a:buClr>
              <a:buFont typeface="Wingdings" panose="05000000000000000000" pitchFamily="2" charset="2"/>
              <a:buChar char="Ø"/>
            </a:pPr>
            <a:r>
              <a:rPr lang="en-US" altLang="en-US" i="1" smtClean="0">
                <a:latin typeface="Comic Sans MS" panose="030F0702030302020204" pitchFamily="66" charset="0"/>
              </a:rPr>
              <a:t>Conhecimento racional</a:t>
            </a:r>
          </a:p>
          <a:p>
            <a:pPr lvl="1">
              <a:buClr>
                <a:schemeClr val="tx1"/>
              </a:buClr>
              <a:buFont typeface="Wingdings" panose="05000000000000000000" pitchFamily="2" charset="2"/>
              <a:buChar char="Ø"/>
            </a:pPr>
            <a:r>
              <a:rPr lang="en-US" altLang="en-US" i="1" smtClean="0">
                <a:latin typeface="Comic Sans MS" panose="030F0702030302020204" pitchFamily="66" charset="0"/>
              </a:rPr>
              <a:t>Intuição, criatividade, memória e atenção </a:t>
            </a:r>
            <a:endParaRPr lang="en-US" altLang="en-US" b="1" smtClean="0">
              <a:latin typeface="Comic Sans MS" panose="030F0702030302020204" pitchFamily="66" charset="0"/>
            </a:endParaRPr>
          </a:p>
          <a:p>
            <a:pPr lvl="1">
              <a:buClr>
                <a:schemeClr val="tx1"/>
              </a:buClr>
              <a:buFont typeface="Wingdings" panose="05000000000000000000" pitchFamily="2" charset="2"/>
              <a:buChar char="Ø"/>
            </a:pPr>
            <a:r>
              <a:rPr lang="en-US" altLang="en-US" i="1" smtClean="0">
                <a:latin typeface="Comic Sans MS" panose="030F0702030302020204" pitchFamily="66" charset="0"/>
              </a:rPr>
              <a:t>Conhecimento transcendental, fé, mitos e crenças. </a:t>
            </a:r>
          </a:p>
          <a:p>
            <a:pPr lvl="1">
              <a:buClr>
                <a:schemeClr val="tx1"/>
              </a:buClr>
              <a:buFont typeface="Wingdings" panose="05000000000000000000" pitchFamily="2" charset="2"/>
              <a:buChar char="Ø"/>
            </a:pPr>
            <a:r>
              <a:rPr lang="en-US" altLang="en-US" i="1" smtClean="0">
                <a:latin typeface="Comic Sans MS" panose="030F0702030302020204" pitchFamily="66" charset="0"/>
              </a:rPr>
              <a:t>Arte, emoção</a:t>
            </a:r>
          </a:p>
          <a:p>
            <a:pPr lvl="1">
              <a:buClr>
                <a:schemeClr val="tx1"/>
              </a:buClr>
              <a:buFont typeface="Wingdings" panose="05000000000000000000" pitchFamily="2" charset="2"/>
              <a:buChar char="v"/>
            </a:pPr>
            <a:endParaRPr lang="en-US" altLang="en-US" i="1" smtClean="0">
              <a:latin typeface="Comic Sans MS" panose="030F0702030302020204" pitchFamily="66" charset="0"/>
            </a:endParaRPr>
          </a:p>
        </p:txBody>
      </p:sp>
    </p:spTree>
    <p:extLst>
      <p:ext uri="{BB962C8B-B14F-4D97-AF65-F5344CB8AC3E}">
        <p14:creationId xmlns:p14="http://schemas.microsoft.com/office/powerpoint/2010/main" xmlns="" val="2805741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43608" y="1772816"/>
            <a:ext cx="3960440" cy="1569660"/>
          </a:xfrm>
          <a:prstGeom prst="rect">
            <a:avLst/>
          </a:prstGeom>
          <a:noFill/>
        </p:spPr>
        <p:txBody>
          <a:bodyPr wrap="square" rtlCol="0">
            <a:spAutoFit/>
          </a:bodyPr>
          <a:lstStyle/>
          <a:p>
            <a:r>
              <a:rPr lang="en-US" sz="3200" dirty="0" smtClean="0">
                <a:latin typeface="Book Antiqua" pitchFamily="18" charset="0"/>
              </a:rPr>
              <a:t>Theology </a:t>
            </a:r>
          </a:p>
          <a:p>
            <a:r>
              <a:rPr lang="en-US" sz="3200" dirty="0" smtClean="0">
                <a:latin typeface="Book Antiqua" pitchFamily="18" charset="0"/>
              </a:rPr>
              <a:t>Philosophy</a:t>
            </a:r>
          </a:p>
          <a:p>
            <a:r>
              <a:rPr lang="en-US" sz="3200" dirty="0" smtClean="0">
                <a:latin typeface="Book Antiqua" pitchFamily="18" charset="0"/>
              </a:rPr>
              <a:t>Anthropology</a:t>
            </a:r>
            <a:endParaRPr lang="en-US" sz="3200" dirty="0">
              <a:latin typeface="Book Antiqua" pitchFamily="18" charset="0"/>
            </a:endParaRPr>
          </a:p>
        </p:txBody>
      </p:sp>
      <p:sp>
        <p:nvSpPr>
          <p:cNvPr id="3" name="CaixaDeTexto 2"/>
          <p:cNvSpPr txBox="1"/>
          <p:nvPr/>
        </p:nvSpPr>
        <p:spPr>
          <a:xfrm>
            <a:off x="5292080" y="4316585"/>
            <a:ext cx="3312368" cy="1077218"/>
          </a:xfrm>
          <a:prstGeom prst="rect">
            <a:avLst/>
          </a:prstGeom>
          <a:noFill/>
        </p:spPr>
        <p:txBody>
          <a:bodyPr wrap="square" rtlCol="0">
            <a:spAutoFit/>
          </a:bodyPr>
          <a:lstStyle/>
          <a:p>
            <a:r>
              <a:rPr lang="en-US" sz="3200" dirty="0" smtClean="0">
                <a:latin typeface="Book Antiqua" pitchFamily="18" charset="0"/>
              </a:rPr>
              <a:t>Political Sciences</a:t>
            </a:r>
          </a:p>
          <a:p>
            <a:r>
              <a:rPr lang="en-US" sz="3200" dirty="0" smtClean="0">
                <a:latin typeface="Book Antiqua" pitchFamily="18" charset="0"/>
              </a:rPr>
              <a:t>Economics</a:t>
            </a:r>
            <a:endParaRPr lang="en-US" sz="3200" dirty="0">
              <a:latin typeface="Book Antiqua" pitchFamily="18" charset="0"/>
            </a:endParaRPr>
          </a:p>
        </p:txBody>
      </p:sp>
      <p:sp>
        <p:nvSpPr>
          <p:cNvPr id="4" name="CaixaDeTexto 3"/>
          <p:cNvSpPr txBox="1"/>
          <p:nvPr/>
        </p:nvSpPr>
        <p:spPr>
          <a:xfrm rot="19305417">
            <a:off x="1531396" y="3010285"/>
            <a:ext cx="6358210" cy="523220"/>
          </a:xfrm>
          <a:prstGeom prst="rect">
            <a:avLst/>
          </a:prstGeom>
          <a:noFill/>
        </p:spPr>
        <p:txBody>
          <a:bodyPr wrap="square" rtlCol="0">
            <a:spAutoFit/>
          </a:bodyPr>
          <a:lstStyle/>
          <a:p>
            <a:r>
              <a:rPr lang="en-US" sz="2800" spc="300" dirty="0" smtClean="0">
                <a:solidFill>
                  <a:srgbClr val="00B050"/>
                </a:solidFill>
                <a:latin typeface="Book Antiqua" pitchFamily="18" charset="0"/>
              </a:rPr>
              <a:t>Humanities and Social Sciences</a:t>
            </a:r>
            <a:endParaRPr lang="en-US" sz="2800" spc="300" dirty="0">
              <a:solidFill>
                <a:srgbClr val="00B050"/>
              </a:solidFill>
              <a:latin typeface="Book Antiqua" pitchFamily="18" charset="0"/>
            </a:endParaRPr>
          </a:p>
        </p:txBody>
      </p:sp>
      <p:sp>
        <p:nvSpPr>
          <p:cNvPr id="6" name="Forma livre 5"/>
          <p:cNvSpPr/>
          <p:nvPr/>
        </p:nvSpPr>
        <p:spPr>
          <a:xfrm>
            <a:off x="1572833" y="1045029"/>
            <a:ext cx="6093299" cy="4881738"/>
          </a:xfrm>
          <a:custGeom>
            <a:avLst/>
            <a:gdLst>
              <a:gd name="connsiteX0" fmla="*/ 3687936 w 6093299"/>
              <a:gd name="connsiteY0" fmla="*/ 142503 h 4881738"/>
              <a:gd name="connsiteX1" fmla="*/ 4626086 w 6093299"/>
              <a:gd name="connsiteY1" fmla="*/ 391885 h 4881738"/>
              <a:gd name="connsiteX2" fmla="*/ 5611738 w 6093299"/>
              <a:gd name="connsiteY2" fmla="*/ 142503 h 4881738"/>
              <a:gd name="connsiteX3" fmla="*/ 6074876 w 6093299"/>
              <a:gd name="connsiteY3" fmla="*/ 451262 h 4881738"/>
              <a:gd name="connsiteX4" fmla="*/ 5017972 w 6093299"/>
              <a:gd name="connsiteY4" fmla="*/ 1496290 h 4881738"/>
              <a:gd name="connsiteX5" fmla="*/ 659728 w 6093299"/>
              <a:gd name="connsiteY5" fmla="*/ 4821381 h 4881738"/>
              <a:gd name="connsiteX6" fmla="*/ 327219 w 6093299"/>
              <a:gd name="connsiteY6" fmla="*/ 3467594 h 4881738"/>
              <a:gd name="connsiteX7" fmla="*/ 3687936 w 6093299"/>
              <a:gd name="connsiteY7" fmla="*/ 1282535 h 4881738"/>
              <a:gd name="connsiteX8" fmla="*/ 4317328 w 6093299"/>
              <a:gd name="connsiteY8" fmla="*/ 0 h 488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3299" h="4881738">
                <a:moveTo>
                  <a:pt x="3687936" y="142503"/>
                </a:moveTo>
                <a:cubicBezTo>
                  <a:pt x="3996694" y="267194"/>
                  <a:pt x="4305452" y="391885"/>
                  <a:pt x="4626086" y="391885"/>
                </a:cubicBezTo>
                <a:cubicBezTo>
                  <a:pt x="4946720" y="391885"/>
                  <a:pt x="5370273" y="132607"/>
                  <a:pt x="5611738" y="142503"/>
                </a:cubicBezTo>
                <a:cubicBezTo>
                  <a:pt x="5853203" y="152399"/>
                  <a:pt x="6173837" y="225631"/>
                  <a:pt x="6074876" y="451262"/>
                </a:cubicBezTo>
                <a:cubicBezTo>
                  <a:pt x="5975915" y="676893"/>
                  <a:pt x="5920496" y="767937"/>
                  <a:pt x="5017972" y="1496290"/>
                </a:cubicBezTo>
                <a:cubicBezTo>
                  <a:pt x="4115448" y="2224643"/>
                  <a:pt x="1441520" y="4492830"/>
                  <a:pt x="659728" y="4821381"/>
                </a:cubicBezTo>
                <a:cubicBezTo>
                  <a:pt x="-122064" y="5149932"/>
                  <a:pt x="-177482" y="4057402"/>
                  <a:pt x="327219" y="3467594"/>
                </a:cubicBezTo>
                <a:cubicBezTo>
                  <a:pt x="831920" y="2877786"/>
                  <a:pt x="3022918" y="1860467"/>
                  <a:pt x="3687936" y="1282535"/>
                </a:cubicBezTo>
                <a:cubicBezTo>
                  <a:pt x="4352954" y="704603"/>
                  <a:pt x="4335141" y="352301"/>
                  <a:pt x="4317328" y="0"/>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tângulo 6"/>
          <p:cNvSpPr/>
          <p:nvPr/>
        </p:nvSpPr>
        <p:spPr>
          <a:xfrm>
            <a:off x="179512" y="260648"/>
            <a:ext cx="8784976" cy="63367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ixaDeTexto 7"/>
          <p:cNvSpPr txBox="1"/>
          <p:nvPr/>
        </p:nvSpPr>
        <p:spPr>
          <a:xfrm>
            <a:off x="611560" y="175866"/>
            <a:ext cx="7920880" cy="5125342"/>
          </a:xfrm>
          <a:prstGeom prst="rect">
            <a:avLst/>
          </a:prstGeom>
          <a:noFill/>
        </p:spPr>
        <p:txBody>
          <a:bodyPr wrap="square" rtlCol="0">
            <a:prstTxWarp prst="textRingInside">
              <a:avLst>
                <a:gd name="adj" fmla="val 72401"/>
              </a:avLst>
            </a:prstTxWarp>
            <a:spAutoFit/>
          </a:bodyPr>
          <a:lstStyle/>
          <a:p>
            <a:r>
              <a:rPr lang="en-US" sz="1400" dirty="0" smtClean="0">
                <a:latin typeface="Book Antiqua" pitchFamily="18" charset="0"/>
              </a:rPr>
              <a:t>The University should encompass the entire arch of the human knowledge</a:t>
            </a:r>
            <a:endParaRPr lang="en-US" sz="1400" dirty="0">
              <a:latin typeface="Book Antiqua" pitchFamily="18" charset="0"/>
            </a:endParaRPr>
          </a:p>
        </p:txBody>
      </p:sp>
      <p:pic>
        <p:nvPicPr>
          <p:cNvPr id="9" name="Picture 2" descr="http://www.ideiasedicas.com/wp-content/uploads/2013/05/Detalhe-do-Teto-da-Capela-Sistina-600x30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4256" y="1557056"/>
            <a:ext cx="4752000" cy="2376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2681" y="4958738"/>
            <a:ext cx="6915150" cy="361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CaixaDeTexto 10"/>
          <p:cNvSpPr txBox="1"/>
          <p:nvPr/>
        </p:nvSpPr>
        <p:spPr>
          <a:xfrm>
            <a:off x="899592" y="5320688"/>
            <a:ext cx="1440160" cy="923330"/>
          </a:xfrm>
          <a:prstGeom prst="rect">
            <a:avLst/>
          </a:prstGeom>
          <a:noFill/>
        </p:spPr>
        <p:txBody>
          <a:bodyPr wrap="square" rtlCol="0">
            <a:spAutoFit/>
          </a:bodyPr>
          <a:lstStyle/>
          <a:p>
            <a:r>
              <a:rPr lang="en-US" dirty="0" smtClean="0">
                <a:latin typeface="Book Antiqua" pitchFamily="18" charset="0"/>
              </a:rPr>
              <a:t>Rational</a:t>
            </a:r>
          </a:p>
          <a:p>
            <a:r>
              <a:rPr lang="en-US" dirty="0" smtClean="0">
                <a:latin typeface="Book Antiqua" pitchFamily="18" charset="0"/>
              </a:rPr>
              <a:t>Knowledge:</a:t>
            </a:r>
          </a:p>
          <a:p>
            <a:r>
              <a:rPr lang="en-US" i="1" dirty="0" smtClean="0">
                <a:latin typeface="Book Antiqua" pitchFamily="18" charset="0"/>
              </a:rPr>
              <a:t>Logic</a:t>
            </a:r>
            <a:endParaRPr lang="en-US" i="1" dirty="0">
              <a:latin typeface="Book Antiqua" pitchFamily="18" charset="0"/>
            </a:endParaRPr>
          </a:p>
        </p:txBody>
      </p:sp>
      <p:sp>
        <p:nvSpPr>
          <p:cNvPr id="12" name="CaixaDeTexto 11"/>
          <p:cNvSpPr txBox="1"/>
          <p:nvPr/>
        </p:nvSpPr>
        <p:spPr>
          <a:xfrm>
            <a:off x="6876256" y="5457998"/>
            <a:ext cx="1800200" cy="923330"/>
          </a:xfrm>
          <a:prstGeom prst="rect">
            <a:avLst/>
          </a:prstGeom>
          <a:noFill/>
        </p:spPr>
        <p:txBody>
          <a:bodyPr wrap="square" rtlCol="0">
            <a:spAutoFit/>
          </a:bodyPr>
          <a:lstStyle/>
          <a:p>
            <a:r>
              <a:rPr lang="en-US" dirty="0" smtClean="0">
                <a:latin typeface="Book Antiqua" pitchFamily="18" charset="0"/>
              </a:rPr>
              <a:t>Transcendental</a:t>
            </a:r>
          </a:p>
          <a:p>
            <a:r>
              <a:rPr lang="en-US" dirty="0" smtClean="0">
                <a:latin typeface="Book Antiqua" pitchFamily="18" charset="0"/>
              </a:rPr>
              <a:t>Knowledge:</a:t>
            </a:r>
          </a:p>
          <a:p>
            <a:r>
              <a:rPr lang="en-US" i="1" dirty="0" smtClean="0">
                <a:latin typeface="Book Antiqua" pitchFamily="18" charset="0"/>
              </a:rPr>
              <a:t>Faith</a:t>
            </a:r>
            <a:endParaRPr lang="en-US" i="1" dirty="0">
              <a:latin typeface="Book Antiqua" pitchFamily="18" charset="0"/>
            </a:endParaRPr>
          </a:p>
        </p:txBody>
      </p:sp>
    </p:spTree>
    <p:extLst>
      <p:ext uri="{BB962C8B-B14F-4D97-AF65-F5344CB8AC3E}">
        <p14:creationId xmlns:p14="http://schemas.microsoft.com/office/powerpoint/2010/main" xmlns="" val="6587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6" presetClass="exit" presetSubtype="21" fill="hold" grpId="0" nodeType="withEffect">
                                  <p:stCondLst>
                                    <p:cond delay="0"/>
                                  </p:stCondLst>
                                  <p:childTnLst>
                                    <p:animEffect transition="out" filter="barn(inVertical)">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6" presetClass="exit" presetSubtype="21" fill="hold" nodeType="withEffect">
                                  <p:stCondLst>
                                    <p:cond delay="0"/>
                                  </p:stCondLst>
                                  <p:childTnLst>
                                    <p:animEffect transition="out" filter="barn(inVertical)">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par>
                                <p:cTn id="14" presetID="16" presetClass="exit" presetSubtype="21" fill="hold" nodeType="withEffect">
                                  <p:stCondLst>
                                    <p:cond delay="0"/>
                                  </p:stCondLst>
                                  <p:childTnLst>
                                    <p:animEffect transition="out" filter="barn(inVertical)">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6" presetClass="exit" presetSubtype="21" fill="hold" grpId="0" nodeType="withEffect">
                                  <p:stCondLst>
                                    <p:cond delay="0"/>
                                  </p:stCondLst>
                                  <p:childTnLst>
                                    <p:animEffect transition="out" filter="barn(inVertical)">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par>
                                <p:cTn id="20" presetID="16" presetClass="exit" presetSubtype="21" fill="hold" grpId="0" nodeType="withEffect">
                                  <p:stCondLst>
                                    <p:cond delay="0"/>
                                  </p:stCondLst>
                                  <p:childTnLst>
                                    <p:animEffect transition="out" filter="barn(inVertical)">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2082800"/>
          </a:xfrm>
        </p:spPr>
        <p:txBody>
          <a:bodyPr>
            <a:normAutofit fontScale="90000"/>
          </a:bodyPr>
          <a:lstStyle/>
          <a:p>
            <a:pPr>
              <a:defRPr/>
            </a:pPr>
            <a:r>
              <a:rPr lang="en-US" sz="3200" b="1" dirty="0">
                <a:latin typeface="Comic Sans MS" panose="030F0702030302020204" pitchFamily="66" charset="0"/>
              </a:rPr>
              <a:t/>
            </a:r>
            <a:br>
              <a:rPr lang="en-US" sz="3200" b="1" dirty="0">
                <a:latin typeface="Comic Sans MS" panose="030F0702030302020204" pitchFamily="66" charset="0"/>
              </a:rPr>
            </a:br>
            <a:r>
              <a:rPr lang="en-US" sz="32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rPr>
              <a:t>QUESTÕES DESAFIDORAS EM CIÊNCIA, TECNOLOGIA E HUMANIDADES</a:t>
            </a:r>
            <a:r>
              <a:rPr lang="en-US" sz="4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rPr>
              <a:t/>
            </a:r>
            <a:br>
              <a:rPr lang="en-US" sz="4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rPr>
            </a:br>
            <a:endParaRPr lang="en-US" sz="4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endParaRPr>
          </a:p>
        </p:txBody>
      </p:sp>
      <p:sp>
        <p:nvSpPr>
          <p:cNvPr id="23555" name="Rectangle 3"/>
          <p:cNvSpPr>
            <a:spLocks noGrp="1" noChangeArrowheads="1"/>
          </p:cNvSpPr>
          <p:nvPr>
            <p:ph type="body" idx="1"/>
          </p:nvPr>
        </p:nvSpPr>
        <p:spPr>
          <a:xfrm>
            <a:off x="323528" y="2132856"/>
            <a:ext cx="8610600" cy="4319587"/>
          </a:xfrm>
        </p:spPr>
        <p:txBody>
          <a:bodyPr/>
          <a:lstStyle/>
          <a:p>
            <a:pPr lvl="1">
              <a:lnSpc>
                <a:spcPct val="90000"/>
              </a:lnSpc>
              <a:buClr>
                <a:schemeClr val="tx1"/>
              </a:buClr>
              <a:buFont typeface="Wingdings" panose="05000000000000000000" pitchFamily="2" charset="2"/>
              <a:buChar char="Ø"/>
            </a:pPr>
            <a:r>
              <a:rPr lang="en-US" altLang="en-US" i="1" dirty="0" smtClean="0">
                <a:latin typeface="Comic Sans MS" panose="030F0702030302020204" pitchFamily="66" charset="0"/>
              </a:rPr>
              <a:t>Deus: </a:t>
            </a:r>
            <a:r>
              <a:rPr lang="en-US" altLang="en-US" i="1" dirty="0" err="1" smtClean="0">
                <a:latin typeface="Comic Sans MS" panose="030F0702030302020204" pitchFamily="66" charset="0"/>
              </a:rPr>
              <a:t>existência</a:t>
            </a:r>
            <a:r>
              <a:rPr lang="en-US" altLang="en-US" i="1" dirty="0" smtClean="0">
                <a:latin typeface="Comic Sans MS" panose="030F0702030302020204" pitchFamily="66" charset="0"/>
              </a:rPr>
              <a:t>, </a:t>
            </a:r>
            <a:r>
              <a:rPr lang="en-US" altLang="en-US" i="1" dirty="0" err="1" smtClean="0">
                <a:latin typeface="Comic Sans MS" panose="030F0702030302020204" pitchFamily="66" charset="0"/>
              </a:rPr>
              <a:t>conceitos</a:t>
            </a:r>
            <a:r>
              <a:rPr lang="en-US" altLang="en-US" i="1" dirty="0" smtClean="0">
                <a:latin typeface="Comic Sans MS" panose="030F0702030302020204" pitchFamily="66" charset="0"/>
              </a:rPr>
              <a:t>, </a:t>
            </a:r>
            <a:r>
              <a:rPr lang="en-US" altLang="en-US" i="1" dirty="0" err="1" smtClean="0">
                <a:latin typeface="Comic Sans MS" panose="030F0702030302020204" pitchFamily="66" charset="0"/>
              </a:rPr>
              <a:t>consequências</a:t>
            </a:r>
            <a:endParaRPr lang="en-US" altLang="en-US" i="1" dirty="0" smtClean="0">
              <a:latin typeface="Comic Sans MS" panose="030F0702030302020204" pitchFamily="66" charset="0"/>
            </a:endParaRPr>
          </a:p>
          <a:p>
            <a:pPr lvl="1">
              <a:lnSpc>
                <a:spcPct val="90000"/>
              </a:lnSpc>
              <a:buClr>
                <a:schemeClr val="tx1"/>
              </a:buClr>
              <a:buFont typeface="Wingdings" panose="05000000000000000000" pitchFamily="2" charset="2"/>
              <a:buChar char="Ø"/>
            </a:pPr>
            <a:r>
              <a:rPr lang="en-US" altLang="en-US" i="1" dirty="0" smtClean="0">
                <a:latin typeface="Comic Sans MS" panose="030F0702030302020204" pitchFamily="66" charset="0"/>
              </a:rPr>
              <a:t>A </a:t>
            </a:r>
            <a:r>
              <a:rPr lang="en-US" altLang="en-US" i="1" dirty="0" err="1" smtClean="0">
                <a:latin typeface="Comic Sans MS" panose="030F0702030302020204" pitchFamily="66" charset="0"/>
              </a:rPr>
              <a:t>influência</a:t>
            </a:r>
            <a:r>
              <a:rPr lang="en-US" altLang="en-US" i="1" dirty="0" smtClean="0">
                <a:latin typeface="Comic Sans MS" panose="030F0702030302020204" pitchFamily="66" charset="0"/>
              </a:rPr>
              <a:t> da </a:t>
            </a:r>
            <a:r>
              <a:rPr lang="en-US" altLang="en-US" i="1" dirty="0" err="1" smtClean="0">
                <a:latin typeface="Comic Sans MS" panose="030F0702030302020204" pitchFamily="66" charset="0"/>
              </a:rPr>
              <a:t>religião</a:t>
            </a:r>
            <a:r>
              <a:rPr lang="en-US" altLang="en-US" i="1" dirty="0" smtClean="0">
                <a:latin typeface="Comic Sans MS" panose="030F0702030302020204" pitchFamily="66" charset="0"/>
              </a:rPr>
              <a:t> no </a:t>
            </a:r>
            <a:r>
              <a:rPr lang="en-US" altLang="en-US" i="1" dirty="0" err="1" smtClean="0">
                <a:latin typeface="Comic Sans MS" panose="030F0702030302020204" pitchFamily="66" charset="0"/>
              </a:rPr>
              <a:t>comportamento</a:t>
            </a:r>
            <a:r>
              <a:rPr lang="en-US" altLang="en-US" i="1" dirty="0" smtClean="0">
                <a:latin typeface="Comic Sans MS" panose="030F0702030302020204" pitchFamily="66" charset="0"/>
              </a:rPr>
              <a:t> </a:t>
            </a:r>
            <a:r>
              <a:rPr lang="en-US" altLang="en-US" i="1" dirty="0" err="1" smtClean="0">
                <a:latin typeface="Comic Sans MS" panose="030F0702030302020204" pitchFamily="66" charset="0"/>
              </a:rPr>
              <a:t>humano</a:t>
            </a:r>
            <a:r>
              <a:rPr lang="en-US" altLang="en-US" i="1" dirty="0" smtClean="0">
                <a:latin typeface="Comic Sans MS" panose="030F0702030302020204" pitchFamily="66" charset="0"/>
              </a:rPr>
              <a:t>, </a:t>
            </a:r>
            <a:r>
              <a:rPr lang="en-US" altLang="en-US" i="1" dirty="0" err="1" smtClean="0">
                <a:latin typeface="Comic Sans MS" panose="030F0702030302020204" pitchFamily="66" charset="0"/>
              </a:rPr>
              <a:t>ações</a:t>
            </a:r>
            <a:r>
              <a:rPr lang="en-US" altLang="en-US" i="1" dirty="0" smtClean="0">
                <a:latin typeface="Comic Sans MS" panose="030F0702030302020204" pitchFamily="66" charset="0"/>
              </a:rPr>
              <a:t> </a:t>
            </a:r>
            <a:r>
              <a:rPr lang="en-US" altLang="en-US" i="1" dirty="0" err="1" smtClean="0">
                <a:latin typeface="Comic Sans MS" panose="030F0702030302020204" pitchFamily="66" charset="0"/>
              </a:rPr>
              <a:t>políticas</a:t>
            </a:r>
            <a:r>
              <a:rPr lang="en-US" altLang="en-US" i="1" dirty="0" smtClean="0">
                <a:latin typeface="Comic Sans MS" panose="030F0702030302020204" pitchFamily="66" charset="0"/>
              </a:rPr>
              <a:t> e </a:t>
            </a:r>
            <a:r>
              <a:rPr lang="en-US" altLang="en-US" i="1" dirty="0" err="1" smtClean="0">
                <a:latin typeface="Comic Sans MS" panose="030F0702030302020204" pitchFamily="66" charset="0"/>
              </a:rPr>
              <a:t>atitudes</a:t>
            </a:r>
            <a:r>
              <a:rPr lang="en-US" altLang="en-US" i="1" dirty="0" smtClean="0">
                <a:latin typeface="Comic Sans MS" panose="030F0702030302020204" pitchFamily="66" charset="0"/>
              </a:rPr>
              <a:t> </a:t>
            </a:r>
            <a:r>
              <a:rPr lang="en-US" altLang="en-US" i="1" dirty="0" err="1" smtClean="0">
                <a:latin typeface="Comic Sans MS" panose="030F0702030302020204" pitchFamily="66" charset="0"/>
              </a:rPr>
              <a:t>éticas</a:t>
            </a:r>
            <a:r>
              <a:rPr lang="en-US" altLang="en-US" i="1" dirty="0" smtClean="0">
                <a:latin typeface="Comic Sans MS" panose="030F0702030302020204" pitchFamily="66" charset="0"/>
              </a:rPr>
              <a:t>.  </a:t>
            </a:r>
          </a:p>
          <a:p>
            <a:pPr lvl="1">
              <a:lnSpc>
                <a:spcPct val="90000"/>
              </a:lnSpc>
              <a:buClr>
                <a:schemeClr val="tx1"/>
              </a:buClr>
              <a:buFont typeface="Wingdings" panose="05000000000000000000" pitchFamily="2" charset="2"/>
              <a:buChar char="Ø"/>
            </a:pPr>
            <a:r>
              <a:rPr lang="en-US" altLang="en-US" i="1" dirty="0" smtClean="0">
                <a:latin typeface="Comic Sans MS" panose="030F0702030302020204" pitchFamily="66" charset="0"/>
              </a:rPr>
              <a:t> </a:t>
            </a:r>
            <a:r>
              <a:rPr lang="en-US" altLang="en-US" i="1" dirty="0" err="1" smtClean="0">
                <a:latin typeface="Comic Sans MS" panose="030F0702030302020204" pitchFamily="66" charset="0"/>
              </a:rPr>
              <a:t>Biosfera</a:t>
            </a:r>
            <a:r>
              <a:rPr lang="en-US" altLang="en-US" i="1" dirty="0" smtClean="0">
                <a:latin typeface="Comic Sans MS" panose="030F0702030302020204" pitchFamily="66" charset="0"/>
              </a:rPr>
              <a:t>, </a:t>
            </a:r>
            <a:r>
              <a:rPr lang="en-US" altLang="en-US" i="1" dirty="0" err="1" smtClean="0">
                <a:latin typeface="Comic Sans MS" panose="030F0702030302020204" pitchFamily="66" charset="0"/>
              </a:rPr>
              <a:t>preservação</a:t>
            </a:r>
            <a:r>
              <a:rPr lang="en-US" altLang="en-US" i="1" dirty="0" smtClean="0">
                <a:latin typeface="Comic Sans MS" panose="030F0702030302020204" pitchFamily="66" charset="0"/>
              </a:rPr>
              <a:t> do </a:t>
            </a:r>
            <a:r>
              <a:rPr lang="en-US" altLang="en-US" i="1" dirty="0" err="1" smtClean="0">
                <a:latin typeface="Comic Sans MS" panose="030F0702030302020204" pitchFamily="66" charset="0"/>
              </a:rPr>
              <a:t>planeta</a:t>
            </a:r>
            <a:r>
              <a:rPr lang="en-US" altLang="en-US" i="1" dirty="0" smtClean="0">
                <a:latin typeface="Comic Sans MS" panose="030F0702030302020204" pitchFamily="66" charset="0"/>
              </a:rPr>
              <a:t> terra, </a:t>
            </a:r>
            <a:r>
              <a:rPr lang="en-US" altLang="en-US" i="1" dirty="0" err="1" smtClean="0">
                <a:latin typeface="Comic Sans MS" panose="030F0702030302020204" pitchFamily="66" charset="0"/>
              </a:rPr>
              <a:t>riscos</a:t>
            </a:r>
            <a:r>
              <a:rPr lang="en-US" altLang="en-US" i="1" dirty="0" smtClean="0">
                <a:latin typeface="Comic Sans MS" panose="030F0702030302020204" pitchFamily="66" charset="0"/>
              </a:rPr>
              <a:t> e </a:t>
            </a:r>
            <a:r>
              <a:rPr lang="en-US" altLang="en-US" i="1" dirty="0" err="1" smtClean="0">
                <a:latin typeface="Comic Sans MS" panose="030F0702030302020204" pitchFamily="66" charset="0"/>
              </a:rPr>
              <a:t>mitigação</a:t>
            </a:r>
            <a:r>
              <a:rPr lang="en-US" altLang="en-US" i="1" dirty="0" smtClean="0">
                <a:latin typeface="Comic Sans MS" panose="030F0702030302020204" pitchFamily="66" charset="0"/>
              </a:rPr>
              <a:t>. A </a:t>
            </a:r>
            <a:r>
              <a:rPr lang="en-US" altLang="en-US" i="1" dirty="0" err="1" smtClean="0">
                <a:latin typeface="Comic Sans MS" panose="030F0702030302020204" pitchFamily="66" charset="0"/>
              </a:rPr>
              <a:t>floresta</a:t>
            </a:r>
            <a:r>
              <a:rPr lang="en-US" altLang="en-US" i="1" dirty="0" smtClean="0">
                <a:latin typeface="Comic Sans MS" panose="030F0702030302020204" pitchFamily="66" charset="0"/>
              </a:rPr>
              <a:t> </a:t>
            </a:r>
            <a:r>
              <a:rPr lang="en-US" altLang="en-US" i="1" dirty="0" err="1" smtClean="0">
                <a:latin typeface="Comic Sans MS" panose="030F0702030302020204" pitchFamily="66" charset="0"/>
              </a:rPr>
              <a:t>Amazonica</a:t>
            </a:r>
            <a:r>
              <a:rPr lang="en-US" altLang="en-US" i="1" dirty="0" smtClean="0">
                <a:latin typeface="Comic Sans MS" panose="030F0702030302020204" pitchFamily="66" charset="0"/>
              </a:rPr>
              <a:t> </a:t>
            </a:r>
            <a:r>
              <a:rPr lang="en-US" altLang="en-US" i="1" dirty="0" err="1" smtClean="0">
                <a:latin typeface="Comic Sans MS" panose="030F0702030302020204" pitchFamily="66" charset="0"/>
              </a:rPr>
              <a:t>como</a:t>
            </a:r>
            <a:r>
              <a:rPr lang="en-US" altLang="en-US" i="1" dirty="0" smtClean="0">
                <a:latin typeface="Comic Sans MS" panose="030F0702030302020204" pitchFamily="66" charset="0"/>
              </a:rPr>
              <a:t> um </a:t>
            </a:r>
            <a:r>
              <a:rPr lang="en-US" altLang="en-US" i="1" dirty="0" err="1" smtClean="0">
                <a:latin typeface="Comic Sans MS" panose="030F0702030302020204" pitchFamily="66" charset="0"/>
              </a:rPr>
              <a:t>sistema</a:t>
            </a:r>
            <a:r>
              <a:rPr lang="en-US" altLang="en-US" i="1" dirty="0" smtClean="0">
                <a:latin typeface="Comic Sans MS" panose="030F0702030302020204" pitchFamily="66" charset="0"/>
              </a:rPr>
              <a:t> </a:t>
            </a:r>
            <a:r>
              <a:rPr lang="en-US" altLang="en-US" i="1" dirty="0" err="1" smtClean="0">
                <a:latin typeface="Comic Sans MS" panose="030F0702030302020204" pitchFamily="66" charset="0"/>
              </a:rPr>
              <a:t>termodinâmico</a:t>
            </a:r>
            <a:r>
              <a:rPr lang="en-US" altLang="en-US" i="1" dirty="0" smtClean="0">
                <a:latin typeface="Comic Sans MS" panose="030F0702030302020204" pitchFamily="66" charset="0"/>
              </a:rPr>
              <a:t> </a:t>
            </a:r>
            <a:r>
              <a:rPr lang="en-US" altLang="en-US" i="1" dirty="0" err="1" smtClean="0">
                <a:latin typeface="Comic Sans MS" panose="030F0702030302020204" pitchFamily="66" charset="0"/>
              </a:rPr>
              <a:t>complexo</a:t>
            </a:r>
            <a:r>
              <a:rPr lang="en-US" altLang="en-US" i="1" dirty="0" smtClean="0">
                <a:latin typeface="Comic Sans MS" panose="030F0702030302020204" pitchFamily="66" charset="0"/>
              </a:rPr>
              <a:t>.</a:t>
            </a:r>
            <a:r>
              <a:rPr lang="en-US" altLang="en-US" b="1" dirty="0" smtClean="0">
                <a:latin typeface="Comic Sans MS" panose="030F0702030302020204" pitchFamily="66" charset="0"/>
              </a:rPr>
              <a:t> </a:t>
            </a:r>
          </a:p>
          <a:p>
            <a:pPr lvl="1">
              <a:lnSpc>
                <a:spcPct val="90000"/>
              </a:lnSpc>
              <a:buClr>
                <a:schemeClr val="tx1"/>
              </a:buClr>
              <a:buFont typeface="Wingdings" panose="05000000000000000000" pitchFamily="2" charset="2"/>
              <a:buChar char="Ø"/>
            </a:pPr>
            <a:r>
              <a:rPr lang="en-US" altLang="en-US" i="1" dirty="0" err="1" smtClean="0">
                <a:latin typeface="Comic Sans MS" panose="030F0702030302020204" pitchFamily="66" charset="0"/>
              </a:rPr>
              <a:t>Globalização</a:t>
            </a:r>
            <a:r>
              <a:rPr lang="en-US" altLang="en-US" i="1" dirty="0" smtClean="0">
                <a:latin typeface="Comic Sans MS" panose="030F0702030302020204" pitchFamily="66" charset="0"/>
              </a:rPr>
              <a:t>,  </a:t>
            </a:r>
            <a:r>
              <a:rPr lang="en-US" altLang="en-US" i="1" dirty="0" err="1" smtClean="0">
                <a:latin typeface="Comic Sans MS" panose="030F0702030302020204" pitchFamily="66" charset="0"/>
              </a:rPr>
              <a:t>problemas</a:t>
            </a:r>
            <a:r>
              <a:rPr lang="en-US" altLang="en-US" i="1" dirty="0" smtClean="0">
                <a:latin typeface="Comic Sans MS" panose="030F0702030302020204" pitchFamily="66" charset="0"/>
              </a:rPr>
              <a:t> socio-</a:t>
            </a:r>
            <a:r>
              <a:rPr lang="en-US" altLang="en-US" i="1" dirty="0" err="1" smtClean="0">
                <a:latin typeface="Comic Sans MS" panose="030F0702030302020204" pitchFamily="66" charset="0"/>
              </a:rPr>
              <a:t>econômicos</a:t>
            </a:r>
            <a:r>
              <a:rPr lang="en-US" altLang="en-US" i="1" dirty="0" smtClean="0">
                <a:latin typeface="Comic Sans MS" panose="030F0702030302020204" pitchFamily="66" charset="0"/>
              </a:rPr>
              <a:t>, </a:t>
            </a:r>
            <a:r>
              <a:rPr lang="en-US" altLang="en-US" i="1" dirty="0" err="1" smtClean="0">
                <a:latin typeface="Comic Sans MS" panose="030F0702030302020204" pitchFamily="66" charset="0"/>
              </a:rPr>
              <a:t>ciência</a:t>
            </a:r>
            <a:r>
              <a:rPr lang="en-US" altLang="en-US" i="1" dirty="0" smtClean="0">
                <a:latin typeface="Comic Sans MS" panose="030F0702030302020204" pitchFamily="66" charset="0"/>
              </a:rPr>
              <a:t> e </a:t>
            </a:r>
            <a:r>
              <a:rPr lang="en-US" altLang="en-US" i="1" dirty="0" err="1" smtClean="0">
                <a:latin typeface="Comic Sans MS" panose="030F0702030302020204" pitchFamily="66" charset="0"/>
              </a:rPr>
              <a:t>tecnologia</a:t>
            </a:r>
            <a:r>
              <a:rPr lang="en-US" altLang="en-US" i="1" dirty="0" smtClean="0">
                <a:latin typeface="Comic Sans MS" panose="030F0702030302020204" pitchFamily="66" charset="0"/>
              </a:rPr>
              <a:t>.</a:t>
            </a:r>
          </a:p>
          <a:p>
            <a:pPr lvl="1">
              <a:lnSpc>
                <a:spcPct val="90000"/>
              </a:lnSpc>
              <a:buClr>
                <a:schemeClr val="tx1"/>
              </a:buClr>
              <a:buFont typeface="Wingdings" panose="05000000000000000000" pitchFamily="2" charset="2"/>
              <a:buChar char="Ø"/>
            </a:pPr>
            <a:r>
              <a:rPr lang="en-US" altLang="en-US" i="1" dirty="0" smtClean="0">
                <a:latin typeface="Comic Sans MS" panose="030F0702030302020204" pitchFamily="66" charset="0"/>
              </a:rPr>
              <a:t>O </a:t>
            </a:r>
            <a:r>
              <a:rPr lang="en-US" altLang="en-US" i="1" dirty="0" err="1" smtClean="0">
                <a:latin typeface="Comic Sans MS" panose="030F0702030302020204" pitchFamily="66" charset="0"/>
              </a:rPr>
              <a:t>papel</a:t>
            </a:r>
            <a:r>
              <a:rPr lang="en-US" altLang="en-US" i="1" dirty="0" smtClean="0">
                <a:latin typeface="Comic Sans MS" panose="030F0702030302020204" pitchFamily="66" charset="0"/>
              </a:rPr>
              <a:t> dos </a:t>
            </a:r>
            <a:r>
              <a:rPr lang="en-US" altLang="en-US" i="1" dirty="0" err="1" smtClean="0">
                <a:latin typeface="Comic Sans MS" panose="030F0702030302020204" pitchFamily="66" charset="0"/>
              </a:rPr>
              <a:t>esportes</a:t>
            </a:r>
            <a:r>
              <a:rPr lang="en-US" altLang="en-US" i="1" dirty="0" smtClean="0">
                <a:latin typeface="Comic Sans MS" panose="030F0702030302020204" pitchFamily="66" charset="0"/>
              </a:rPr>
              <a:t> </a:t>
            </a:r>
            <a:r>
              <a:rPr lang="en-US" altLang="en-US" i="1" dirty="0" err="1" smtClean="0">
                <a:latin typeface="Comic Sans MS" panose="030F0702030302020204" pitchFamily="66" charset="0"/>
              </a:rPr>
              <a:t>na</a:t>
            </a:r>
            <a:r>
              <a:rPr lang="en-US" altLang="en-US" i="1" dirty="0" smtClean="0">
                <a:latin typeface="Comic Sans MS" panose="030F0702030302020204" pitchFamily="66" charset="0"/>
              </a:rPr>
              <a:t> </a:t>
            </a:r>
            <a:r>
              <a:rPr lang="en-US" altLang="en-US" i="1" dirty="0" err="1" smtClean="0">
                <a:latin typeface="Comic Sans MS" panose="030F0702030302020204" pitchFamily="66" charset="0"/>
              </a:rPr>
              <a:t>interação</a:t>
            </a:r>
            <a:r>
              <a:rPr lang="en-US" altLang="en-US" i="1" dirty="0" smtClean="0">
                <a:latin typeface="Comic Sans MS" panose="030F0702030302020204" pitchFamily="66" charset="0"/>
              </a:rPr>
              <a:t> entre as </a:t>
            </a:r>
            <a:r>
              <a:rPr lang="en-US" altLang="en-US" i="1" dirty="0" err="1" smtClean="0">
                <a:latin typeface="Comic Sans MS" panose="030F0702030302020204" pitchFamily="66" charset="0"/>
              </a:rPr>
              <a:t>nações</a:t>
            </a:r>
            <a:r>
              <a:rPr lang="en-US" altLang="en-US" i="1" dirty="0" smtClean="0">
                <a:latin typeface="Comic Sans MS" panose="030F0702030302020204" pitchFamily="66" charset="0"/>
              </a:rPr>
              <a:t>.</a:t>
            </a:r>
          </a:p>
        </p:txBody>
      </p:sp>
    </p:spTree>
    <p:extLst>
      <p:ext uri="{BB962C8B-B14F-4D97-AF65-F5344CB8AC3E}">
        <p14:creationId xmlns:p14="http://schemas.microsoft.com/office/powerpoint/2010/main" xmlns="" val="17856857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sz="4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rPr>
              <a:t>EDUCAR </a:t>
            </a:r>
          </a:p>
        </p:txBody>
      </p:sp>
      <p:sp>
        <p:nvSpPr>
          <p:cNvPr id="19459" name="Rectangle 3"/>
          <p:cNvSpPr>
            <a:spLocks noGrp="1" noChangeArrowheads="1"/>
          </p:cNvSpPr>
          <p:nvPr>
            <p:ph type="body" idx="1"/>
          </p:nvPr>
        </p:nvSpPr>
        <p:spPr/>
        <p:txBody>
          <a:bodyPr/>
          <a:lstStyle/>
          <a:p>
            <a:pPr eaLnBrk="1" hangingPunct="1">
              <a:buFont typeface="Wingdings" panose="05000000000000000000" pitchFamily="2" charset="2"/>
              <a:buChar char="Ø"/>
            </a:pPr>
            <a:r>
              <a:rPr lang="en-US" altLang="en-US" smtClean="0">
                <a:latin typeface="Comic Sans MS" panose="030F0702030302020204" pitchFamily="66" charset="0"/>
              </a:rPr>
              <a:t>Estimular a criatividade –  </a:t>
            </a:r>
            <a:r>
              <a:rPr lang="en-US" altLang="en-US" smtClean="0">
                <a:solidFill>
                  <a:schemeClr val="hlink"/>
                </a:solidFill>
                <a:latin typeface="Comic Sans MS" panose="030F0702030302020204" pitchFamily="66" charset="0"/>
                <a:cs typeface="Arial" panose="020B0604020202020204" pitchFamily="34" charset="0"/>
              </a:rPr>
              <a:t>Mais estudo e menos aula – Pensar</a:t>
            </a:r>
            <a:endParaRPr lang="en-US" altLang="en-US" smtClean="0">
              <a:solidFill>
                <a:schemeClr val="hlink"/>
              </a:solidFill>
              <a:latin typeface="Comic Sans MS" panose="030F0702030302020204" pitchFamily="66" charset="0"/>
            </a:endParaRPr>
          </a:p>
          <a:p>
            <a:pPr eaLnBrk="1" hangingPunct="1">
              <a:buFont typeface="Wingdings" panose="05000000000000000000" pitchFamily="2" charset="2"/>
              <a:buChar char="Ø"/>
            </a:pPr>
            <a:r>
              <a:rPr lang="en-US" altLang="en-US" smtClean="0">
                <a:latin typeface="Comic Sans MS" panose="030F0702030302020204" pitchFamily="66" charset="0"/>
              </a:rPr>
              <a:t>Conquistar auto-confiança –  </a:t>
            </a:r>
            <a:r>
              <a:rPr lang="en-US" altLang="en-US" smtClean="0">
                <a:solidFill>
                  <a:schemeClr val="hlink"/>
                </a:solidFill>
                <a:latin typeface="Comic Sans MS" panose="030F0702030302020204" pitchFamily="66" charset="0"/>
              </a:rPr>
              <a:t>Ousar e reduzir a aversão ao risco</a:t>
            </a:r>
          </a:p>
          <a:p>
            <a:pPr eaLnBrk="1" hangingPunct="1">
              <a:buFont typeface="Wingdings" panose="05000000000000000000" pitchFamily="2" charset="2"/>
              <a:buChar char="Ø"/>
            </a:pPr>
            <a:r>
              <a:rPr lang="en-US" altLang="en-US" smtClean="0">
                <a:latin typeface="Comic Sans MS" panose="030F0702030302020204" pitchFamily="66" charset="0"/>
              </a:rPr>
              <a:t>Tomar decis</a:t>
            </a:r>
            <a:r>
              <a:rPr lang="en-US" altLang="en-US" smtClean="0">
                <a:latin typeface="Comic Sans MS" panose="030F0702030302020204" pitchFamily="66" charset="0"/>
                <a:cs typeface="Arial" panose="020B0604020202020204" pitchFamily="34" charset="0"/>
              </a:rPr>
              <a:t>ões e ter</a:t>
            </a:r>
            <a:r>
              <a:rPr lang="en-US" altLang="en-US" smtClean="0">
                <a:latin typeface="Comic Sans MS" panose="030F0702030302020204" pitchFamily="66" charset="0"/>
              </a:rPr>
              <a:t> iniciativas – </a:t>
            </a:r>
            <a:r>
              <a:rPr lang="en-US" altLang="en-US" smtClean="0">
                <a:solidFill>
                  <a:schemeClr val="hlink"/>
                </a:solidFill>
                <a:latin typeface="Comic Sans MS" panose="030F0702030302020204" pitchFamily="66" charset="0"/>
              </a:rPr>
              <a:t>M</a:t>
            </a:r>
            <a:r>
              <a:rPr lang="en-US" altLang="en-US" smtClean="0">
                <a:solidFill>
                  <a:schemeClr val="hlink"/>
                </a:solidFill>
                <a:latin typeface="Comic Sans MS" panose="030F0702030302020204" pitchFamily="66" charset="0"/>
                <a:cs typeface="Arial" panose="020B0604020202020204" pitchFamily="34" charset="0"/>
              </a:rPr>
              <a:t>enos queixas e mais solu</a:t>
            </a:r>
            <a:r>
              <a:rPr lang="en-US" altLang="en-US" smtClean="0">
                <a:solidFill>
                  <a:schemeClr val="hlink"/>
                </a:solidFill>
                <a:latin typeface="Comic Sans MS" panose="030F0702030302020204" pitchFamily="66" charset="0"/>
              </a:rPr>
              <a:t>ç</a:t>
            </a:r>
            <a:r>
              <a:rPr lang="en-US" altLang="en-US" smtClean="0">
                <a:solidFill>
                  <a:schemeClr val="hlink"/>
                </a:solidFill>
                <a:latin typeface="Comic Sans MS" panose="030F0702030302020204" pitchFamily="66" charset="0"/>
                <a:cs typeface="Arial" panose="020B0604020202020204" pitchFamily="34" charset="0"/>
              </a:rPr>
              <a:t>ões </a:t>
            </a:r>
          </a:p>
        </p:txBody>
      </p:sp>
    </p:spTree>
    <p:extLst>
      <p:ext uri="{BB962C8B-B14F-4D97-AF65-F5344CB8AC3E}">
        <p14:creationId xmlns:p14="http://schemas.microsoft.com/office/powerpoint/2010/main" xmlns="" val="3927407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20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20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2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rtlCol="0">
            <a:noAutofit/>
          </a:bodyPr>
          <a:lstStyle/>
          <a:p>
            <a:pPr algn="l" eaLnBrk="1" fontAlgn="auto" hangingPunct="1">
              <a:spcAft>
                <a:spcPts val="0"/>
              </a:spcAft>
              <a:defRPr/>
            </a:pPr>
            <a:r>
              <a:rPr lang="en-US"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rPr>
              <a:t>MOBILIDADE DE </a:t>
            </a:r>
            <a:r>
              <a:rPr lang="en-US" sz="3672"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rPr>
              <a:t>ESTUDANTES</a:t>
            </a:r>
            <a:r>
              <a:rPr lang="en-US"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rPr>
              <a:t> E PROFESSORES</a:t>
            </a:r>
            <a:endParaRPr lang="en-US" sz="3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endParaRPr>
          </a:p>
        </p:txBody>
      </p:sp>
      <p:sp>
        <p:nvSpPr>
          <p:cNvPr id="34819" name="Rectangle 3"/>
          <p:cNvSpPr>
            <a:spLocks noGrp="1" noChangeArrowheads="1"/>
          </p:cNvSpPr>
          <p:nvPr>
            <p:ph type="body" idx="1"/>
          </p:nvPr>
        </p:nvSpPr>
        <p:spPr>
          <a:xfrm>
            <a:off x="457200" y="1600200"/>
            <a:ext cx="8401050" cy="4900613"/>
          </a:xfrm>
        </p:spPr>
        <p:txBody>
          <a:bodyPr/>
          <a:lstStyle/>
          <a:p>
            <a:pPr eaLnBrk="1" hangingPunct="1">
              <a:buFont typeface="Wingdings" panose="05000000000000000000" pitchFamily="2" charset="2"/>
              <a:buChar char="Ø"/>
            </a:pPr>
            <a:r>
              <a:rPr lang="en-US" altLang="en-US" dirty="0" err="1" smtClean="0">
                <a:latin typeface="Comic Sans MS" panose="030F0702030302020204" pitchFamily="66" charset="0"/>
              </a:rPr>
              <a:t>Interc</a:t>
            </a:r>
            <a:r>
              <a:rPr lang="en-US" altLang="en-US" dirty="0" err="1" smtClean="0">
                <a:latin typeface="Comic Sans MS" panose="030F0702030302020204" pitchFamily="66" charset="0"/>
                <a:cs typeface="Tahoma" panose="020B0604030504040204" pitchFamily="34" charset="0"/>
              </a:rPr>
              <a:t>âmbio</a:t>
            </a:r>
            <a:r>
              <a:rPr lang="en-US" altLang="en-US" dirty="0" smtClean="0">
                <a:latin typeface="Comic Sans MS" panose="030F0702030302020204" pitchFamily="66" charset="0"/>
                <a:cs typeface="Tahoma" panose="020B0604030504040204" pitchFamily="34" charset="0"/>
              </a:rPr>
              <a:t> de </a:t>
            </a:r>
            <a:r>
              <a:rPr lang="en-US" altLang="en-US" dirty="0" err="1" smtClean="0">
                <a:latin typeface="Comic Sans MS" panose="030F0702030302020204" pitchFamily="66" charset="0"/>
                <a:cs typeface="Tahoma" panose="020B0604030504040204" pitchFamily="34" charset="0"/>
              </a:rPr>
              <a:t>Estudantes</a:t>
            </a:r>
            <a:r>
              <a:rPr lang="en-US" altLang="en-US" dirty="0" smtClean="0">
                <a:latin typeface="Comic Sans MS" panose="030F0702030302020204" pitchFamily="66" charset="0"/>
                <a:cs typeface="Tahoma" panose="020B0604030504040204" pitchFamily="34" charset="0"/>
              </a:rPr>
              <a:t>: </a:t>
            </a:r>
            <a:r>
              <a:rPr lang="en-US" altLang="en-US" dirty="0" err="1" smtClean="0">
                <a:latin typeface="Comic Sans MS" panose="030F0702030302020204" pitchFamily="66" charset="0"/>
                <a:cs typeface="Tahoma" panose="020B0604030504040204" pitchFamily="34" charset="0"/>
              </a:rPr>
              <a:t>Graduação</a:t>
            </a:r>
            <a:r>
              <a:rPr lang="en-US" altLang="en-US" dirty="0" smtClean="0">
                <a:latin typeface="Comic Sans MS" panose="030F0702030302020204" pitchFamily="66" charset="0"/>
                <a:cs typeface="Tahoma" panose="020B0604030504040204" pitchFamily="34" charset="0"/>
              </a:rPr>
              <a:t> e </a:t>
            </a:r>
            <a:r>
              <a:rPr lang="en-US" altLang="en-US" dirty="0" err="1" smtClean="0">
                <a:latin typeface="Comic Sans MS" panose="030F0702030302020204" pitchFamily="66" charset="0"/>
                <a:cs typeface="Tahoma" panose="020B0604030504040204" pitchFamily="34" charset="0"/>
              </a:rPr>
              <a:t>Pós-graduação</a:t>
            </a:r>
            <a:endParaRPr lang="en-US" altLang="en-US" dirty="0" smtClean="0">
              <a:latin typeface="Comic Sans MS" panose="030F0702030302020204" pitchFamily="66" charset="0"/>
              <a:cs typeface="Tahoma" panose="020B0604030504040204" pitchFamily="34" charset="0"/>
            </a:endParaRPr>
          </a:p>
          <a:p>
            <a:pPr eaLnBrk="1" hangingPunct="1">
              <a:buFont typeface="Wingdings" panose="05000000000000000000" pitchFamily="2" charset="2"/>
              <a:buChar char="Ø"/>
            </a:pPr>
            <a:r>
              <a:rPr lang="en-US" altLang="en-US" dirty="0" err="1" smtClean="0">
                <a:latin typeface="Comic Sans MS" panose="030F0702030302020204" pitchFamily="66" charset="0"/>
              </a:rPr>
              <a:t>Interc</a:t>
            </a:r>
            <a:r>
              <a:rPr lang="en-US" altLang="en-US" dirty="0" err="1" smtClean="0">
                <a:latin typeface="Comic Sans MS" panose="030F0702030302020204" pitchFamily="66" charset="0"/>
                <a:cs typeface="Tahoma" panose="020B0604030504040204" pitchFamily="34" charset="0"/>
              </a:rPr>
              <a:t>âmbio</a:t>
            </a:r>
            <a:r>
              <a:rPr lang="en-US" altLang="en-US" dirty="0" smtClean="0">
                <a:latin typeface="Comic Sans MS" panose="030F0702030302020204" pitchFamily="66" charset="0"/>
                <a:cs typeface="Tahoma" panose="020B0604030504040204" pitchFamily="34" charset="0"/>
              </a:rPr>
              <a:t> de </a:t>
            </a:r>
            <a:r>
              <a:rPr lang="en-US" altLang="en-US" dirty="0" err="1" smtClean="0">
                <a:latin typeface="Comic Sans MS" panose="030F0702030302020204" pitchFamily="66" charset="0"/>
                <a:cs typeface="Tahoma" panose="020B0604030504040204" pitchFamily="34" charset="0"/>
              </a:rPr>
              <a:t>Professores</a:t>
            </a:r>
            <a:r>
              <a:rPr lang="en-US" altLang="en-US" dirty="0" smtClean="0">
                <a:latin typeface="Comic Sans MS" panose="030F0702030302020204" pitchFamily="66" charset="0"/>
                <a:cs typeface="Tahoma" panose="020B0604030504040204" pitchFamily="34" charset="0"/>
              </a:rPr>
              <a:t>: </a:t>
            </a:r>
            <a:r>
              <a:rPr lang="en-US" altLang="en-US" dirty="0" err="1" smtClean="0">
                <a:latin typeface="Comic Sans MS" panose="030F0702030302020204" pitchFamily="66" charset="0"/>
                <a:cs typeface="Tahoma" panose="020B0604030504040204" pitchFamily="34" charset="0"/>
              </a:rPr>
              <a:t>Universidades</a:t>
            </a:r>
            <a:r>
              <a:rPr lang="en-US" altLang="en-US" dirty="0" smtClean="0">
                <a:latin typeface="Comic Sans MS" panose="030F0702030302020204" pitchFamily="66" charset="0"/>
                <a:cs typeface="Tahoma" panose="020B0604030504040204" pitchFamily="34" charset="0"/>
              </a:rPr>
              <a:t> e </a:t>
            </a:r>
            <a:r>
              <a:rPr lang="en-US" altLang="en-US" dirty="0" err="1" smtClean="0">
                <a:latin typeface="Comic Sans MS" panose="030F0702030302020204" pitchFamily="66" charset="0"/>
                <a:cs typeface="Tahoma" panose="020B0604030504040204" pitchFamily="34" charset="0"/>
              </a:rPr>
              <a:t>Empresas</a:t>
            </a:r>
            <a:endParaRPr lang="en-US" altLang="en-US" dirty="0" smtClean="0">
              <a:latin typeface="Comic Sans MS" panose="030F0702030302020204" pitchFamily="66" charset="0"/>
              <a:cs typeface="Tahoma" panose="020B0604030504040204" pitchFamily="34" charset="0"/>
            </a:endParaRPr>
          </a:p>
          <a:p>
            <a:pPr eaLnBrk="1" hangingPunct="1">
              <a:buFont typeface="Wingdings" panose="05000000000000000000" pitchFamily="2" charset="2"/>
              <a:buChar char="Ø"/>
            </a:pPr>
            <a:r>
              <a:rPr lang="en-US" altLang="en-US" dirty="0" err="1" smtClean="0">
                <a:solidFill>
                  <a:srgbClr val="FF0000"/>
                </a:solidFill>
                <a:latin typeface="Comic Sans MS" panose="030F0702030302020204" pitchFamily="66" charset="0"/>
                <a:cs typeface="Tahoma" panose="020B0604030504040204" pitchFamily="34" charset="0"/>
              </a:rPr>
              <a:t>Professores</a:t>
            </a:r>
            <a:r>
              <a:rPr lang="en-US" altLang="en-US" dirty="0" smtClean="0">
                <a:solidFill>
                  <a:srgbClr val="FF0000"/>
                </a:solidFill>
                <a:latin typeface="Comic Sans MS" panose="030F0702030302020204" pitchFamily="66" charset="0"/>
                <a:cs typeface="Tahoma" panose="020B0604030504040204" pitchFamily="34" charset="0"/>
              </a:rPr>
              <a:t> </a:t>
            </a:r>
            <a:r>
              <a:rPr lang="en-US" altLang="en-US" dirty="0" err="1" smtClean="0">
                <a:solidFill>
                  <a:srgbClr val="FF0000"/>
                </a:solidFill>
                <a:latin typeface="Comic Sans MS" panose="030F0702030302020204" pitchFamily="66" charset="0"/>
                <a:cs typeface="Tahoma" panose="020B0604030504040204" pitchFamily="34" charset="0"/>
              </a:rPr>
              <a:t>Conferencistas</a:t>
            </a:r>
            <a:r>
              <a:rPr lang="en-US" altLang="en-US" dirty="0" smtClean="0">
                <a:solidFill>
                  <a:srgbClr val="FF0000"/>
                </a:solidFill>
                <a:latin typeface="Comic Sans MS" panose="030F0702030302020204" pitchFamily="66" charset="0"/>
                <a:cs typeface="Tahoma" panose="020B0604030504040204" pitchFamily="34" charset="0"/>
              </a:rPr>
              <a:t> </a:t>
            </a:r>
            <a:r>
              <a:rPr lang="en-US" altLang="en-US" dirty="0" err="1" smtClean="0">
                <a:solidFill>
                  <a:srgbClr val="FF0000"/>
                </a:solidFill>
                <a:latin typeface="Comic Sans MS" panose="030F0702030302020204" pitchFamily="66" charset="0"/>
                <a:cs typeface="Tahoma" panose="020B0604030504040204" pitchFamily="34" charset="0"/>
              </a:rPr>
              <a:t>nos</a:t>
            </a:r>
            <a:r>
              <a:rPr lang="en-US" altLang="en-US" dirty="0" smtClean="0">
                <a:solidFill>
                  <a:srgbClr val="FF0000"/>
                </a:solidFill>
                <a:latin typeface="Comic Sans MS" panose="030F0702030302020204" pitchFamily="66" charset="0"/>
                <a:cs typeface="Tahoma" panose="020B0604030504040204" pitchFamily="34" charset="0"/>
              </a:rPr>
              <a:t> </a:t>
            </a:r>
            <a:r>
              <a:rPr lang="en-US" altLang="en-US" dirty="0" err="1" smtClean="0">
                <a:solidFill>
                  <a:srgbClr val="FF0000"/>
                </a:solidFill>
                <a:latin typeface="Comic Sans MS" panose="030F0702030302020204" pitchFamily="66" charset="0"/>
                <a:cs typeface="Tahoma" panose="020B0604030504040204" pitchFamily="34" charset="0"/>
              </a:rPr>
              <a:t>temas</a:t>
            </a:r>
            <a:r>
              <a:rPr lang="en-US" altLang="en-US" dirty="0" smtClean="0">
                <a:solidFill>
                  <a:srgbClr val="FF0000"/>
                </a:solidFill>
                <a:latin typeface="Comic Sans MS" panose="030F0702030302020204" pitchFamily="66" charset="0"/>
                <a:cs typeface="Tahoma" panose="020B0604030504040204" pitchFamily="34" charset="0"/>
              </a:rPr>
              <a:t> </a:t>
            </a:r>
            <a:r>
              <a:rPr lang="en-US" altLang="en-US" dirty="0" err="1" smtClean="0">
                <a:solidFill>
                  <a:srgbClr val="FF0000"/>
                </a:solidFill>
                <a:latin typeface="Comic Sans MS" panose="030F0702030302020204" pitchFamily="66" charset="0"/>
                <a:cs typeface="Tahoma" panose="020B0604030504040204" pitchFamily="34" charset="0"/>
              </a:rPr>
              <a:t>profissionais</a:t>
            </a:r>
            <a:r>
              <a:rPr lang="en-US" altLang="en-US" dirty="0" smtClean="0">
                <a:solidFill>
                  <a:srgbClr val="FF0000"/>
                </a:solidFill>
                <a:latin typeface="Comic Sans MS" panose="030F0702030302020204" pitchFamily="66" charset="0"/>
                <a:cs typeface="Tahoma" panose="020B0604030504040204" pitchFamily="34" charset="0"/>
              </a:rPr>
              <a:t>  </a:t>
            </a:r>
          </a:p>
          <a:p>
            <a:pPr eaLnBrk="1" hangingPunct="1">
              <a:buFont typeface="Wingdings" panose="05000000000000000000" pitchFamily="2" charset="2"/>
              <a:buChar char="Ø"/>
            </a:pPr>
            <a:r>
              <a:rPr lang="en-US" altLang="en-US" dirty="0" err="1" smtClean="0">
                <a:latin typeface="Comic Sans MS" panose="030F0702030302020204" pitchFamily="66" charset="0"/>
              </a:rPr>
              <a:t>Eliminar</a:t>
            </a:r>
            <a:r>
              <a:rPr lang="en-US" altLang="en-US" dirty="0" smtClean="0">
                <a:latin typeface="Comic Sans MS" panose="030F0702030302020204" pitchFamily="66" charset="0"/>
              </a:rPr>
              <a:t> </a:t>
            </a:r>
            <a:r>
              <a:rPr lang="en-US" altLang="en-US" dirty="0" err="1" smtClean="0">
                <a:latin typeface="Comic Sans MS" panose="030F0702030302020204" pitchFamily="66" charset="0"/>
              </a:rPr>
              <a:t>barreiras</a:t>
            </a:r>
            <a:r>
              <a:rPr lang="en-US" altLang="en-US" dirty="0" smtClean="0">
                <a:latin typeface="Comic Sans MS" panose="030F0702030302020204" pitchFamily="66" charset="0"/>
              </a:rPr>
              <a:t> entre </a:t>
            </a:r>
            <a:r>
              <a:rPr lang="en-US" altLang="en-US" dirty="0" err="1" smtClean="0">
                <a:latin typeface="Comic Sans MS" panose="030F0702030302020204" pitchFamily="66" charset="0"/>
              </a:rPr>
              <a:t>gradução</a:t>
            </a:r>
            <a:r>
              <a:rPr lang="en-US" altLang="en-US" dirty="0" smtClean="0">
                <a:latin typeface="Comic Sans MS" panose="030F0702030302020204" pitchFamily="66" charset="0"/>
              </a:rPr>
              <a:t> e </a:t>
            </a:r>
            <a:r>
              <a:rPr lang="en-US" altLang="en-US" dirty="0" err="1" smtClean="0">
                <a:latin typeface="Comic Sans MS" panose="030F0702030302020204" pitchFamily="66" charset="0"/>
              </a:rPr>
              <a:t>pós-graduação</a:t>
            </a:r>
            <a:r>
              <a:rPr lang="en-US" altLang="en-US" dirty="0" smtClean="0">
                <a:latin typeface="Comic Sans MS" panose="030F0702030302020204" pitchFamily="66" charset="0"/>
              </a:rPr>
              <a:t>, </a:t>
            </a:r>
            <a:r>
              <a:rPr lang="en-US" altLang="en-US" dirty="0" err="1" smtClean="0">
                <a:latin typeface="Comic Sans MS" panose="030F0702030302020204" pitchFamily="66" charset="0"/>
              </a:rPr>
              <a:t>professores</a:t>
            </a:r>
            <a:r>
              <a:rPr lang="en-US" altLang="en-US" dirty="0" smtClean="0">
                <a:latin typeface="Comic Sans MS" panose="030F0702030302020204" pitchFamily="66" charset="0"/>
              </a:rPr>
              <a:t>, </a:t>
            </a:r>
            <a:r>
              <a:rPr lang="en-US" altLang="en-US" dirty="0" err="1" smtClean="0">
                <a:latin typeface="Comic Sans MS" panose="030F0702030302020204" pitchFamily="66" charset="0"/>
              </a:rPr>
              <a:t>técinos</a:t>
            </a:r>
            <a:r>
              <a:rPr lang="en-US" altLang="en-US" dirty="0" smtClean="0">
                <a:latin typeface="Comic Sans MS" panose="030F0702030302020204" pitchFamily="66" charset="0"/>
              </a:rPr>
              <a:t> e </a:t>
            </a:r>
            <a:r>
              <a:rPr lang="en-US" altLang="en-US" dirty="0" err="1" smtClean="0">
                <a:latin typeface="Comic Sans MS" panose="030F0702030302020204" pitchFamily="66" charset="0"/>
              </a:rPr>
              <a:t>estudantes</a:t>
            </a:r>
            <a:r>
              <a:rPr lang="en-US" altLang="en-US" dirty="0" smtClean="0">
                <a:latin typeface="Comic Sans MS" panose="030F0702030302020204" pitchFamily="66" charset="0"/>
              </a:rPr>
              <a:t>: </a:t>
            </a:r>
            <a:r>
              <a:rPr lang="en-US" altLang="en-US" dirty="0" err="1" smtClean="0">
                <a:latin typeface="Comic Sans MS" panose="030F0702030302020204" pitchFamily="66" charset="0"/>
              </a:rPr>
              <a:t>construir</a:t>
            </a:r>
            <a:r>
              <a:rPr lang="en-US" altLang="en-US" dirty="0" smtClean="0">
                <a:latin typeface="Comic Sans MS" panose="030F0702030302020204" pitchFamily="66" charset="0"/>
              </a:rPr>
              <a:t> </a:t>
            </a:r>
            <a:r>
              <a:rPr lang="en-US" altLang="en-US" dirty="0" err="1" smtClean="0">
                <a:latin typeface="Comic Sans MS" panose="030F0702030302020204" pitchFamily="66" charset="0"/>
              </a:rPr>
              <a:t>uma</a:t>
            </a:r>
            <a:r>
              <a:rPr lang="en-US" altLang="en-US" dirty="0" smtClean="0">
                <a:latin typeface="Comic Sans MS" panose="030F0702030302020204" pitchFamily="66" charset="0"/>
              </a:rPr>
              <a:t> </a:t>
            </a:r>
            <a:r>
              <a:rPr lang="en-US" altLang="en-US" dirty="0" err="1" smtClean="0">
                <a:latin typeface="Comic Sans MS" panose="030F0702030302020204" pitchFamily="66" charset="0"/>
              </a:rPr>
              <a:t>comunidade</a:t>
            </a:r>
            <a:endParaRPr lang="en-US" altLang="en-US" dirty="0" smtClean="0">
              <a:latin typeface="Comic Sans MS" panose="030F0702030302020204" pitchFamily="66" charset="0"/>
              <a:cs typeface="Tahoma" panose="020B0604030504040204" pitchFamily="34" charset="0"/>
            </a:endParaRPr>
          </a:p>
          <a:p>
            <a:pPr eaLnBrk="1" hangingPunct="1"/>
            <a:endParaRPr lang="en-US" altLang="en-US" dirty="0" smtClean="0">
              <a:latin typeface="Comic Sans MS" panose="030F0702030302020204" pitchFamily="66" charset="0"/>
              <a:cs typeface="Tahoma" panose="020B0604030504040204" pitchFamily="34" charset="0"/>
            </a:endParaRPr>
          </a:p>
        </p:txBody>
      </p:sp>
    </p:spTree>
    <p:extLst>
      <p:ext uri="{BB962C8B-B14F-4D97-AF65-F5344CB8AC3E}">
        <p14:creationId xmlns:p14="http://schemas.microsoft.com/office/powerpoint/2010/main" xmlns="" val="2463940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checkerboard(across)">
                                      <p:cBhvr>
                                        <p:cTn id="7" dur="500"/>
                                        <p:tgtEl>
                                          <p:spTgt spid="34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checkerboard(across)">
                                      <p:cBhvr>
                                        <p:cTn id="12" dur="500"/>
                                        <p:tgtEl>
                                          <p:spTgt spid="348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checkerboard(across)">
                                      <p:cBhvr>
                                        <p:cTn id="17" dur="500"/>
                                        <p:tgtEl>
                                          <p:spTgt spid="348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4819">
                                            <p:txEl>
                                              <p:pRg st="3" end="3"/>
                                            </p:txEl>
                                          </p:spTgt>
                                        </p:tgtEl>
                                        <p:attrNameLst>
                                          <p:attrName>style.visibility</p:attrName>
                                        </p:attrNameLst>
                                      </p:cBhvr>
                                      <p:to>
                                        <p:strVal val="visible"/>
                                      </p:to>
                                    </p:set>
                                    <p:animEffect transition="in" filter="checkerboard(across)">
                                      <p:cBhvr>
                                        <p:cTn id="22" dur="500"/>
                                        <p:tgtEl>
                                          <p:spTgt spid="348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aixaDeTexto 1"/>
          <p:cNvSpPr txBox="1">
            <a:spLocks noChangeArrowheads="1"/>
          </p:cNvSpPr>
          <p:nvPr/>
        </p:nvSpPr>
        <p:spPr bwMode="auto">
          <a:xfrm>
            <a:off x="685800" y="2057400"/>
            <a:ext cx="8382000" cy="4154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Ø"/>
            </a:pPr>
            <a:r>
              <a:rPr lang="pt-BR" altLang="en-US" sz="1800">
                <a:latin typeface="Comic Sans MS" panose="030F0702030302020204" pitchFamily="66" charset="0"/>
              </a:rPr>
              <a:t> </a:t>
            </a:r>
            <a:r>
              <a:rPr lang="pt-BR" altLang="en-US" sz="2400" b="1">
                <a:latin typeface="Comic Sans MS" panose="030F0702030302020204" pitchFamily="66" charset="0"/>
              </a:rPr>
              <a:t>Mobilidade profissional: </a:t>
            </a:r>
            <a:r>
              <a:rPr lang="pt-BR" altLang="en-US" sz="2400">
                <a:latin typeface="Comic Sans MS" panose="030F0702030302020204" pitchFamily="66" charset="0"/>
              </a:rPr>
              <a:t>O jovem egresso da Universidade vê-se diante de várias opções de trabalho que não se conformam aos padrões tradicionais. </a:t>
            </a:r>
          </a:p>
          <a:p>
            <a:pPr eaLnBrk="1" hangingPunct="1">
              <a:spcBef>
                <a:spcPct val="0"/>
              </a:spcBef>
              <a:buFont typeface="Wingdings" panose="05000000000000000000" pitchFamily="2" charset="2"/>
              <a:buChar char="Ø"/>
            </a:pPr>
            <a:r>
              <a:rPr lang="pt-BR" altLang="en-US" sz="2400" b="1">
                <a:latin typeface="Comic Sans MS" panose="030F0702030302020204" pitchFamily="66" charset="0"/>
              </a:rPr>
              <a:t>Novas demandas da sociedade versus profissões não regulamentadas: </a:t>
            </a:r>
            <a:r>
              <a:rPr lang="pt-BR" altLang="en-US" sz="2400">
                <a:latin typeface="Comic Sans MS" panose="030F0702030302020204" pitchFamily="66" charset="0"/>
              </a:rPr>
              <a:t>Algumas das novas profissões não são regulamentadas nem se encaixam nas definições clássicas.</a:t>
            </a:r>
          </a:p>
          <a:p>
            <a:pPr eaLnBrk="1" hangingPunct="1">
              <a:spcBef>
                <a:spcPct val="0"/>
              </a:spcBef>
              <a:buFont typeface="Wingdings" panose="05000000000000000000" pitchFamily="2" charset="2"/>
              <a:buChar char="Ø"/>
            </a:pPr>
            <a:r>
              <a:rPr lang="pt-BR" altLang="en-US" sz="2400">
                <a:latin typeface="Comic Sans MS" panose="030F0702030302020204" pitchFamily="66" charset="0"/>
              </a:rPr>
              <a:t> </a:t>
            </a:r>
            <a:r>
              <a:rPr lang="pt-BR" altLang="en-US" sz="2400" b="1">
                <a:latin typeface="Comic Sans MS" panose="030F0702030302020204" pitchFamily="66" charset="0"/>
              </a:rPr>
              <a:t>Especificidade da demanda de mercado versus perfil do profissional:</a:t>
            </a:r>
            <a:r>
              <a:rPr lang="pt-BR" altLang="en-US" sz="2400">
                <a:latin typeface="Comic Sans MS" panose="030F0702030302020204" pitchFamily="66" charset="0"/>
              </a:rPr>
              <a:t> Não é mais possível formar um profissional pronto ou quase pronto para enfrentar os problemas práticos. As empresas são diversificadas, têm seus instrumentos próprios de trabalho. </a:t>
            </a:r>
          </a:p>
        </p:txBody>
      </p:sp>
      <p:sp>
        <p:nvSpPr>
          <p:cNvPr id="3" name="Rectangle 2"/>
          <p:cNvSpPr txBox="1">
            <a:spLocks noChangeArrowheads="1"/>
          </p:cNvSpPr>
          <p:nvPr/>
        </p:nvSpPr>
        <p:spPr>
          <a:xfrm>
            <a:off x="642938" y="571500"/>
            <a:ext cx="8001000" cy="762000"/>
          </a:xfrm>
          <a:prstGeom prst="rect">
            <a:avLst/>
          </a:prstGeom>
        </p:spPr>
        <p:txBody>
          <a:bodyPr/>
          <a:lstStyle/>
          <a:p>
            <a:pPr>
              <a:defRPr/>
            </a:pPr>
            <a:r>
              <a:rPr lang="en-US" sz="4000" b="1" kern="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ea typeface="+mj-ea"/>
                <a:cs typeface="+mj-cs"/>
              </a:rPr>
              <a:t>FORMA</a:t>
            </a:r>
            <a:r>
              <a:rPr lang="en-US" sz="4000" b="1" kern="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ea typeface="+mj-ea"/>
                <a:cs typeface="Arial" charset="0"/>
              </a:rPr>
              <a:t>ÇÃO PARA O FUTURO</a:t>
            </a:r>
          </a:p>
        </p:txBody>
      </p:sp>
    </p:spTree>
    <p:extLst>
      <p:ext uri="{BB962C8B-B14F-4D97-AF65-F5344CB8AC3E}">
        <p14:creationId xmlns:p14="http://schemas.microsoft.com/office/powerpoint/2010/main" xmlns="" val="22232367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357313" y="571500"/>
            <a:ext cx="6269037" cy="1084263"/>
          </a:xfrm>
        </p:spPr>
        <p:txBody>
          <a:bodyPr anchor="b">
            <a:normAutofit fontScale="90000"/>
          </a:bodyPr>
          <a:lstStyle/>
          <a:p>
            <a:pPr>
              <a:defRPr/>
            </a:pPr>
            <a:r>
              <a:rPr lang="en-US"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rPr>
              <a:t>A UNIVERSIDADE PARA O SÉCULO XXI</a:t>
            </a:r>
            <a:endParaRPr lang="en-US" sz="3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endParaRPr>
          </a:p>
        </p:txBody>
      </p:sp>
      <p:sp>
        <p:nvSpPr>
          <p:cNvPr id="31747" name="Rectangle 3"/>
          <p:cNvSpPr>
            <a:spLocks noGrp="1" noChangeArrowheads="1"/>
          </p:cNvSpPr>
          <p:nvPr>
            <p:ph type="body" idx="4294967295"/>
          </p:nvPr>
        </p:nvSpPr>
        <p:spPr>
          <a:xfrm>
            <a:off x="785813" y="1857375"/>
            <a:ext cx="8040687" cy="4687888"/>
          </a:xfrm>
        </p:spPr>
        <p:txBody>
          <a:bodyPr/>
          <a:lstStyle/>
          <a:p>
            <a:pPr marL="0" indent="0">
              <a:buFontTx/>
              <a:buNone/>
            </a:pPr>
            <a:r>
              <a:rPr lang="en-US" altLang="en-US" sz="2400" smtClean="0">
                <a:latin typeface="Comic Sans MS" panose="030F0702030302020204" pitchFamily="66" charset="0"/>
              </a:rPr>
              <a:t>O principal compromisso da Universidade com a sociedade  é a recuperação do </a:t>
            </a:r>
            <a:r>
              <a:rPr lang="en-US" altLang="en-US" sz="2400" b="1" smtClean="0">
                <a:latin typeface="Comic Sans MS" panose="030F0702030302020204" pitchFamily="66" charset="0"/>
              </a:rPr>
              <a:t>gosto pelo conhecimento,</a:t>
            </a:r>
            <a:r>
              <a:rPr lang="en-US" altLang="en-US" sz="2400" smtClean="0">
                <a:latin typeface="Comic Sans MS" panose="030F0702030302020204" pitchFamily="66" charset="0"/>
              </a:rPr>
              <a:t> mostrar as a beleza inerente aos mistérios da natureza ou econdida num objeto matemático. Ela foi fundada com a perspectiva de que o conhecimento  não é apenas um dos meios de resposta à demanda de  mercado  mas </a:t>
            </a:r>
            <a:r>
              <a:rPr lang="en-US" altLang="en-US" sz="2400" b="1" smtClean="0">
                <a:latin typeface="Comic Sans MS" panose="030F0702030302020204" pitchFamily="66" charset="0"/>
              </a:rPr>
              <a:t>sobretudo para o iluminamento do espírito humano</a:t>
            </a:r>
            <a:r>
              <a:rPr lang="en-US" altLang="en-US" sz="2400" smtClean="0">
                <a:latin typeface="Comic Sans MS" panose="030F0702030302020204" pitchFamily="66" charset="0"/>
              </a:rPr>
              <a:t>.</a:t>
            </a:r>
          </a:p>
          <a:p>
            <a:pPr marL="0" indent="0">
              <a:buFontTx/>
              <a:buNone/>
            </a:pPr>
            <a:r>
              <a:rPr lang="en-US" altLang="en-US" sz="2400" smtClean="0">
                <a:latin typeface="Comic Sans MS" panose="030F0702030302020204" pitchFamily="66" charset="0"/>
              </a:rPr>
              <a:t>Tudo isso acoplado com a </a:t>
            </a:r>
            <a:r>
              <a:rPr lang="en-US" altLang="en-US" sz="2400" b="1" smtClean="0">
                <a:latin typeface="Comic Sans MS" panose="030F0702030302020204" pitchFamily="66" charset="0"/>
              </a:rPr>
              <a:t>formação</a:t>
            </a:r>
            <a:r>
              <a:rPr lang="en-US" altLang="en-US" sz="2400" smtClean="0">
                <a:latin typeface="Comic Sans MS" panose="030F0702030302020204" pitchFamily="66" charset="0"/>
              </a:rPr>
              <a:t> de todos os seus membros </a:t>
            </a:r>
            <a:r>
              <a:rPr lang="en-US" altLang="en-US" sz="2400" b="1" smtClean="0">
                <a:latin typeface="Comic Sans MS" panose="030F0702030302020204" pitchFamily="66" charset="0"/>
              </a:rPr>
              <a:t>particularmente dos jovens estudantes.</a:t>
            </a:r>
          </a:p>
        </p:txBody>
      </p:sp>
    </p:spTree>
    <p:extLst>
      <p:ext uri="{BB962C8B-B14F-4D97-AF65-F5344CB8AC3E}">
        <p14:creationId xmlns:p14="http://schemas.microsoft.com/office/powerpoint/2010/main" xmlns="" val="17006374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1214438" y="274638"/>
            <a:ext cx="6829425" cy="1143000"/>
          </a:xfrm>
        </p:spPr>
        <p:txBody>
          <a:bodyPr anchor="b">
            <a:normAutofit fontScale="90000"/>
          </a:bodyPr>
          <a:lstStyle/>
          <a:p>
            <a:pPr>
              <a:defRPr/>
            </a:pPr>
            <a:r>
              <a:rPr lang="en-US" sz="36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rPr>
              <a:t>A UNIVERSIDADE PARA O SÉCULO XXI</a:t>
            </a:r>
            <a:endParaRPr lang="en-US" sz="3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endParaRPr>
          </a:p>
        </p:txBody>
      </p:sp>
      <p:sp>
        <p:nvSpPr>
          <p:cNvPr id="32771" name="Rectangle 3"/>
          <p:cNvSpPr>
            <a:spLocks noGrp="1" noChangeArrowheads="1"/>
          </p:cNvSpPr>
          <p:nvPr>
            <p:ph type="body" idx="4294967295"/>
          </p:nvPr>
        </p:nvSpPr>
        <p:spPr>
          <a:xfrm>
            <a:off x="838200" y="2017713"/>
            <a:ext cx="8116888" cy="4114800"/>
          </a:xfrm>
        </p:spPr>
        <p:txBody>
          <a:bodyPr/>
          <a:lstStyle/>
          <a:p>
            <a:pPr marL="0" indent="0">
              <a:lnSpc>
                <a:spcPct val="90000"/>
              </a:lnSpc>
              <a:buFontTx/>
              <a:buNone/>
            </a:pPr>
            <a:r>
              <a:rPr lang="en-US" altLang="en-US" sz="2800" smtClean="0">
                <a:latin typeface="Comic Sans MS" panose="030F0702030302020204" pitchFamily="66" charset="0"/>
              </a:rPr>
              <a:t>O projeto da Universidade para o século XXI deve ser sustentado pela </a:t>
            </a:r>
            <a:r>
              <a:rPr lang="en-US" altLang="en-US" sz="2800" b="1" smtClean="0">
                <a:latin typeface="Comic Sans MS" panose="030F0702030302020204" pitchFamily="66" charset="0"/>
              </a:rPr>
              <a:t>liberdade de explorar novos caminhos </a:t>
            </a:r>
            <a:r>
              <a:rPr lang="en-US" altLang="en-US" sz="2800" smtClean="0">
                <a:latin typeface="Comic Sans MS" panose="030F0702030302020204" pitchFamily="66" charset="0"/>
              </a:rPr>
              <a:t> que aproximará a Universidade da sua </a:t>
            </a:r>
            <a:r>
              <a:rPr lang="en-US" altLang="en-US" sz="2800" b="1" smtClean="0">
                <a:latin typeface="Comic Sans MS" panose="030F0702030302020204" pitchFamily="66" charset="0"/>
              </a:rPr>
              <a:t>missão original e universal</a:t>
            </a:r>
            <a:r>
              <a:rPr lang="en-US" altLang="en-US" sz="2800" smtClean="0">
                <a:latin typeface="Comic Sans MS" panose="030F0702030302020204" pitchFamily="66" charset="0"/>
              </a:rPr>
              <a:t>:   descobrir, inventar, pensar criticamente. A educação no seu sentido mais permanente deve encorajar os estudantes a fazer suas </a:t>
            </a:r>
            <a:r>
              <a:rPr lang="en-US" altLang="en-US" sz="2800" b="1" smtClean="0">
                <a:latin typeface="Comic Sans MS" panose="030F0702030302020204" pitchFamily="66" charset="0"/>
              </a:rPr>
              <a:t>próprias escolhas, assumir riscos, aceitar desafios e pensar  com criatividade. </a:t>
            </a:r>
          </a:p>
          <a:p>
            <a:pPr marL="0" indent="0">
              <a:lnSpc>
                <a:spcPct val="90000"/>
              </a:lnSpc>
              <a:buFontTx/>
              <a:buNone/>
            </a:pPr>
            <a:endParaRPr lang="en-US" altLang="en-US" sz="2800" smtClean="0">
              <a:latin typeface="Comic Sans MS" panose="030F0702030302020204" pitchFamily="66" charset="0"/>
            </a:endParaRPr>
          </a:p>
        </p:txBody>
      </p:sp>
    </p:spTree>
    <p:extLst>
      <p:ext uri="{BB962C8B-B14F-4D97-AF65-F5344CB8AC3E}">
        <p14:creationId xmlns:p14="http://schemas.microsoft.com/office/powerpoint/2010/main" xmlns="" val="1309911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95536" y="188640"/>
            <a:ext cx="8561476" cy="1815882"/>
          </a:xfrm>
          <a:prstGeom prst="rect">
            <a:avLst/>
          </a:prstGeom>
          <a:noFill/>
        </p:spPr>
        <p:txBody>
          <a:bodyPr wrap="square" rtlCol="0">
            <a:spAutoFit/>
          </a:bodyPr>
          <a:lstStyle/>
          <a:p>
            <a:pPr algn="ctr"/>
            <a:r>
              <a:rPr lang="en-US" sz="32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rPr>
              <a:t>MAIN DRIVING FORCES OF SCIENTIFIC KNOWLEDGE</a:t>
            </a:r>
          </a:p>
          <a:p>
            <a:pPr algn="ctr"/>
            <a:endParaRPr lang="en-US" sz="24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endParaRPr>
          </a:p>
          <a:p>
            <a:pPr algn="ctr"/>
            <a:r>
              <a:rPr lang="en-US" sz="2400" b="1" dirty="0" smtClean="0">
                <a:ln w="0"/>
                <a:solidFill>
                  <a:srgbClr val="FF0000"/>
                </a:solidFill>
                <a:effectLst>
                  <a:reflection blurRad="6350" stA="53000" endA="300" endPos="35500" dir="5400000" sy="-90000" algn="bl" rotWithShape="0"/>
                </a:effectLst>
                <a:latin typeface="Comic Sans MS" panose="030F0702030302020204" pitchFamily="66" charset="0"/>
              </a:rPr>
              <a:t>OBSERVATION</a:t>
            </a:r>
            <a:endParaRPr lang="en-US" sz="2400" b="1" dirty="0">
              <a:ln w="0"/>
              <a:solidFill>
                <a:srgbClr val="FF0000"/>
              </a:solidFill>
              <a:effectLst>
                <a:reflection blurRad="6350" stA="53000" endA="300" endPos="35500" dir="5400000" sy="-90000" algn="bl" rotWithShape="0"/>
              </a:effectLst>
              <a:latin typeface="Comic Sans MS" panose="030F0702030302020204" pitchFamily="66" charset="0"/>
            </a:endParaRPr>
          </a:p>
        </p:txBody>
      </p:sp>
      <p:sp>
        <p:nvSpPr>
          <p:cNvPr id="4" name="CaixaDeTexto 3"/>
          <p:cNvSpPr txBox="1"/>
          <p:nvPr/>
        </p:nvSpPr>
        <p:spPr>
          <a:xfrm>
            <a:off x="2955558" y="2276872"/>
            <a:ext cx="2120498" cy="738664"/>
          </a:xfrm>
          <a:prstGeom prst="rect">
            <a:avLst/>
          </a:prstGeom>
          <a:noFill/>
        </p:spPr>
        <p:txBody>
          <a:bodyPr wrap="square" rtlCol="0">
            <a:spAutoFit/>
          </a:bodyPr>
          <a:lstStyle/>
          <a:p>
            <a:r>
              <a:rPr lang="en-US" sz="2400" dirty="0" err="1" smtClean="0">
                <a:latin typeface="Comic Sans MS" panose="030F0702030302020204" pitchFamily="66" charset="0"/>
              </a:rPr>
              <a:t>Microcosmos</a:t>
            </a:r>
            <a:endParaRPr lang="en-US" sz="2400" dirty="0" smtClean="0">
              <a:latin typeface="Comic Sans MS" panose="030F0702030302020204" pitchFamily="66" charset="0"/>
            </a:endParaRPr>
          </a:p>
          <a:p>
            <a:pPr marL="285750" indent="-285750">
              <a:buFont typeface="Wingdings" panose="05000000000000000000" pitchFamily="2" charset="2"/>
              <a:buChar char="ü"/>
            </a:pPr>
            <a:endParaRPr lang="en-US" dirty="0">
              <a:latin typeface="Book Antiqua" panose="02040602050305030304" pitchFamily="18" charset="0"/>
            </a:endParaRPr>
          </a:p>
        </p:txBody>
      </p:sp>
      <p:pic>
        <p:nvPicPr>
          <p:cNvPr id="5" name="Picture 2" descr="http://25.media.tumblr.com/tumblr_m5ilrulkEk1r8arngo1_50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5020" y="3602664"/>
            <a:ext cx="3528392" cy="2716867"/>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1" descr="&quot;Foto&quot; da molécula de pentaceno, acima; abaixo, desenho com átomos cinza representando carbono e brancos, o hidrogêni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87727" y="2073590"/>
            <a:ext cx="3359646" cy="2437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aixaDeTexto 1"/>
          <p:cNvSpPr txBox="1">
            <a:spLocks noChangeArrowheads="1"/>
          </p:cNvSpPr>
          <p:nvPr/>
        </p:nvSpPr>
        <p:spPr bwMode="auto">
          <a:xfrm rot="10800000" flipV="1">
            <a:off x="5400214" y="4510860"/>
            <a:ext cx="349226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dirty="0"/>
              <a:t>Researchers at IBM have used an atomic-force microscope to resolve the chemical structure of </a:t>
            </a:r>
            <a:r>
              <a:rPr lang="en-US" altLang="en-US" sz="1200" dirty="0" err="1"/>
              <a:t>pentacene</a:t>
            </a:r>
            <a:r>
              <a:rPr lang="en-US" altLang="en-US" sz="1200" dirty="0"/>
              <a:t>.</a:t>
            </a:r>
            <a:endParaRPr lang="pt-BR" altLang="en-US" sz="1200" dirty="0"/>
          </a:p>
        </p:txBody>
      </p:sp>
      <p:sp>
        <p:nvSpPr>
          <p:cNvPr id="2" name="CaixaDeTexto 1"/>
          <p:cNvSpPr txBox="1"/>
          <p:nvPr/>
        </p:nvSpPr>
        <p:spPr>
          <a:xfrm>
            <a:off x="770528" y="6319531"/>
            <a:ext cx="2721352" cy="276999"/>
          </a:xfrm>
          <a:prstGeom prst="rect">
            <a:avLst/>
          </a:prstGeom>
          <a:noFill/>
        </p:spPr>
        <p:txBody>
          <a:bodyPr wrap="square" rtlCol="0">
            <a:spAutoFit/>
          </a:bodyPr>
          <a:lstStyle/>
          <a:p>
            <a:r>
              <a:rPr lang="pt-BR" sz="1200" dirty="0" smtClean="0"/>
              <a:t>Hubble Telescope: </a:t>
            </a:r>
            <a:r>
              <a:rPr lang="pt-BR" sz="1200" dirty="0" err="1" smtClean="0"/>
              <a:t>Pillars</a:t>
            </a:r>
            <a:r>
              <a:rPr lang="pt-BR" sz="1200" dirty="0" smtClean="0"/>
              <a:t> </a:t>
            </a:r>
            <a:r>
              <a:rPr lang="pt-BR" sz="1200" dirty="0" err="1" smtClean="0"/>
              <a:t>of</a:t>
            </a:r>
            <a:r>
              <a:rPr lang="pt-BR" sz="1200" dirty="0" smtClean="0"/>
              <a:t> </a:t>
            </a:r>
            <a:r>
              <a:rPr lang="pt-BR" sz="1200" dirty="0" err="1" smtClean="0"/>
              <a:t>creaion</a:t>
            </a:r>
            <a:endParaRPr lang="pt-BR" sz="1200" dirty="0"/>
          </a:p>
        </p:txBody>
      </p:sp>
      <p:sp>
        <p:nvSpPr>
          <p:cNvPr id="8" name="CaixaDeTexto 7"/>
          <p:cNvSpPr txBox="1"/>
          <p:nvPr/>
        </p:nvSpPr>
        <p:spPr>
          <a:xfrm>
            <a:off x="4211960" y="5570656"/>
            <a:ext cx="3312368" cy="738664"/>
          </a:xfrm>
          <a:prstGeom prst="rect">
            <a:avLst/>
          </a:prstGeom>
          <a:noFill/>
        </p:spPr>
        <p:txBody>
          <a:bodyPr wrap="square" rtlCol="0">
            <a:spAutoFit/>
          </a:bodyPr>
          <a:lstStyle/>
          <a:p>
            <a:r>
              <a:rPr lang="en-US" sz="2400" dirty="0" err="1" smtClean="0">
                <a:latin typeface="Comic Sans MS" panose="030F0702030302020204" pitchFamily="66" charset="0"/>
              </a:rPr>
              <a:t>Macrocosmos</a:t>
            </a:r>
            <a:endParaRPr lang="en-US" sz="2400" dirty="0" smtClean="0">
              <a:latin typeface="Comic Sans MS" panose="030F0702030302020204" pitchFamily="66" charset="0"/>
            </a:endParaRPr>
          </a:p>
          <a:p>
            <a:pPr marL="285750" indent="-285750">
              <a:buFont typeface="Wingdings" panose="05000000000000000000" pitchFamily="2" charset="2"/>
              <a:buChar char="ü"/>
            </a:pPr>
            <a:endParaRPr lang="en-US" dirty="0">
              <a:latin typeface="Book Antiqua" panose="02040602050305030304" pitchFamily="18" charset="0"/>
            </a:endParaRPr>
          </a:p>
        </p:txBody>
      </p:sp>
    </p:spTree>
    <p:extLst>
      <p:ext uri="{BB962C8B-B14F-4D97-AF65-F5344CB8AC3E}">
        <p14:creationId xmlns:p14="http://schemas.microsoft.com/office/powerpoint/2010/main" xmlns="" val="21557702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dirty="0" smtClean="0"/>
              <a:t>UFABC - As </a:t>
            </a:r>
            <a:r>
              <a:rPr lang="en-US" dirty="0" err="1" smtClean="0"/>
              <a:t>Trajet</a:t>
            </a:r>
            <a:r>
              <a:rPr lang="en-US" dirty="0" err="1" smtClean="0">
                <a:cs typeface="Arial" pitchFamily="34" charset="0"/>
              </a:rPr>
              <a:t>órias</a:t>
            </a:r>
            <a:endParaRPr lang="en-US" dirty="0" smtClean="0">
              <a:cs typeface="Arial" pitchFamily="34" charset="0"/>
            </a:endParaRPr>
          </a:p>
        </p:txBody>
      </p:sp>
      <p:pic>
        <p:nvPicPr>
          <p:cNvPr id="49155" name="Picture 3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2634" y="1484784"/>
            <a:ext cx="7335838" cy="4494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CaixaDeTexto 1"/>
          <p:cNvSpPr txBox="1"/>
          <p:nvPr/>
        </p:nvSpPr>
        <p:spPr>
          <a:xfrm>
            <a:off x="3347864" y="1484784"/>
            <a:ext cx="2592000" cy="646331"/>
          </a:xfrm>
          <a:prstGeom prst="rect">
            <a:avLst/>
          </a:prstGeom>
          <a:solidFill>
            <a:schemeClr val="bg1"/>
          </a:solidFill>
          <a:ln>
            <a:solidFill>
              <a:schemeClr val="tx1"/>
            </a:solidFill>
          </a:ln>
        </p:spPr>
        <p:txBody>
          <a:bodyPr wrap="square" rtlCol="0">
            <a:spAutoFit/>
          </a:bodyPr>
          <a:lstStyle/>
          <a:p>
            <a:r>
              <a:rPr lang="en-US" dirty="0" smtClean="0"/>
              <a:t>BACHELLOR S&amp;T DEGREE</a:t>
            </a:r>
          </a:p>
          <a:p>
            <a:endParaRPr lang="en-US" dirty="0"/>
          </a:p>
        </p:txBody>
      </p:sp>
      <p:sp>
        <p:nvSpPr>
          <p:cNvPr id="3" name="CaixaDeTexto 2"/>
          <p:cNvSpPr txBox="1"/>
          <p:nvPr/>
        </p:nvSpPr>
        <p:spPr>
          <a:xfrm>
            <a:off x="3491880" y="2600984"/>
            <a:ext cx="2052000" cy="684000"/>
          </a:xfrm>
          <a:prstGeom prst="rect">
            <a:avLst/>
          </a:prstGeom>
          <a:solidFill>
            <a:schemeClr val="bg1"/>
          </a:solidFill>
          <a:ln>
            <a:solidFill>
              <a:schemeClr val="tx1"/>
            </a:solidFill>
          </a:ln>
        </p:spPr>
        <p:txBody>
          <a:bodyPr wrap="square" rtlCol="0">
            <a:spAutoFit/>
          </a:bodyPr>
          <a:lstStyle/>
          <a:p>
            <a:r>
              <a:rPr lang="en-US" dirty="0" smtClean="0"/>
              <a:t>GRADUATE COURSE</a:t>
            </a:r>
          </a:p>
          <a:p>
            <a:endParaRPr lang="en-US" sz="1100" dirty="0" smtClean="0"/>
          </a:p>
          <a:p>
            <a:endParaRPr lang="en-US" sz="1100" dirty="0"/>
          </a:p>
        </p:txBody>
      </p:sp>
      <p:sp>
        <p:nvSpPr>
          <p:cNvPr id="4" name="CaixaDeTexto 3"/>
          <p:cNvSpPr txBox="1"/>
          <p:nvPr/>
        </p:nvSpPr>
        <p:spPr>
          <a:xfrm>
            <a:off x="6084168" y="2672984"/>
            <a:ext cx="2052000" cy="646331"/>
          </a:xfrm>
          <a:prstGeom prst="rect">
            <a:avLst/>
          </a:prstGeom>
          <a:solidFill>
            <a:schemeClr val="bg1"/>
          </a:solidFill>
          <a:ln>
            <a:solidFill>
              <a:schemeClr val="tx1"/>
            </a:solidFill>
          </a:ln>
        </p:spPr>
        <p:txBody>
          <a:bodyPr wrap="square" rtlCol="0">
            <a:spAutoFit/>
          </a:bodyPr>
          <a:lstStyle/>
          <a:p>
            <a:r>
              <a:rPr lang="en-US" dirty="0" smtClean="0"/>
              <a:t>JOB MARKET</a:t>
            </a:r>
          </a:p>
          <a:p>
            <a:endParaRPr lang="en-US" dirty="0"/>
          </a:p>
        </p:txBody>
      </p:sp>
      <p:sp>
        <p:nvSpPr>
          <p:cNvPr id="5" name="CaixaDeTexto 4"/>
          <p:cNvSpPr txBox="1"/>
          <p:nvPr/>
        </p:nvSpPr>
        <p:spPr>
          <a:xfrm>
            <a:off x="1043840" y="2708920"/>
            <a:ext cx="2088000" cy="396000"/>
          </a:xfrm>
          <a:prstGeom prst="rect">
            <a:avLst/>
          </a:prstGeom>
          <a:solidFill>
            <a:schemeClr val="bg1"/>
          </a:solidFill>
          <a:ln>
            <a:solidFill>
              <a:schemeClr val="tx1"/>
            </a:solidFill>
          </a:ln>
        </p:spPr>
        <p:txBody>
          <a:bodyPr wrap="square" rtlCol="0">
            <a:spAutoFit/>
          </a:bodyPr>
          <a:lstStyle/>
          <a:p>
            <a:r>
              <a:rPr lang="en-US" dirty="0" smtClean="0"/>
              <a:t>UNDER-GRADUATE</a:t>
            </a:r>
            <a:endParaRPr lang="en-US" dirty="0"/>
          </a:p>
        </p:txBody>
      </p:sp>
      <p:sp>
        <p:nvSpPr>
          <p:cNvPr id="8" name="CaixaDeTexto 7"/>
          <p:cNvSpPr txBox="1"/>
          <p:nvPr/>
        </p:nvSpPr>
        <p:spPr>
          <a:xfrm>
            <a:off x="2195736" y="4293095"/>
            <a:ext cx="2376000" cy="684000"/>
          </a:xfrm>
          <a:prstGeom prst="rect">
            <a:avLst/>
          </a:prstGeom>
          <a:solidFill>
            <a:schemeClr val="bg1"/>
          </a:solidFill>
          <a:ln>
            <a:solidFill>
              <a:schemeClr val="tx1"/>
            </a:solidFill>
          </a:ln>
        </p:spPr>
        <p:txBody>
          <a:bodyPr wrap="square" rtlCol="0">
            <a:spAutoFit/>
          </a:bodyPr>
          <a:lstStyle/>
          <a:p>
            <a:r>
              <a:rPr lang="en-US" dirty="0" smtClean="0"/>
              <a:t>JOB MARKET</a:t>
            </a:r>
          </a:p>
          <a:p>
            <a:endParaRPr lang="en-US" dirty="0"/>
          </a:p>
        </p:txBody>
      </p:sp>
      <p:sp>
        <p:nvSpPr>
          <p:cNvPr id="6" name="CaixaDeTexto 5"/>
          <p:cNvSpPr txBox="1"/>
          <p:nvPr/>
        </p:nvSpPr>
        <p:spPr>
          <a:xfrm>
            <a:off x="4860032" y="3789040"/>
            <a:ext cx="2088000" cy="684000"/>
          </a:xfrm>
          <a:prstGeom prst="rect">
            <a:avLst/>
          </a:prstGeom>
          <a:solidFill>
            <a:schemeClr val="bg1"/>
          </a:solidFill>
          <a:ln>
            <a:solidFill>
              <a:schemeClr val="tx1"/>
            </a:solidFill>
          </a:ln>
        </p:spPr>
        <p:txBody>
          <a:bodyPr wrap="square" rtlCol="0">
            <a:spAutoFit/>
          </a:bodyPr>
          <a:lstStyle/>
          <a:p>
            <a:r>
              <a:rPr lang="en-US" dirty="0" smtClean="0"/>
              <a:t>ANOTHER </a:t>
            </a:r>
          </a:p>
          <a:p>
            <a:r>
              <a:rPr lang="en-US" dirty="0" smtClean="0"/>
              <a:t>UNIVERSITY</a:t>
            </a:r>
            <a:endParaRPr lang="en-US" dirty="0"/>
          </a:p>
        </p:txBody>
      </p:sp>
    </p:spTree>
    <p:extLst>
      <p:ext uri="{BB962C8B-B14F-4D97-AF65-F5344CB8AC3E}">
        <p14:creationId xmlns:p14="http://schemas.microsoft.com/office/powerpoint/2010/main" xmlns="" val="15852483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Título 1"/>
          <p:cNvSpPr>
            <a:spLocks/>
          </p:cNvSpPr>
          <p:nvPr/>
        </p:nvSpPr>
        <p:spPr bwMode="auto">
          <a:xfrm>
            <a:off x="827088" y="214313"/>
            <a:ext cx="7793037" cy="1462087"/>
          </a:xfrm>
          <a:prstGeom prst="rect">
            <a:avLst/>
          </a:prstGeom>
          <a:noFill/>
          <a:ln w="9525">
            <a:noFill/>
            <a:miter lim="800000"/>
            <a:headEnd/>
            <a:tailEnd/>
          </a:ln>
        </p:spPr>
        <p:txBody>
          <a:bodyPr anchor="b"/>
          <a:lstStyle/>
          <a:p>
            <a:pPr algn="ctr">
              <a:defRPr/>
            </a:pPr>
            <a:r>
              <a:rPr lang="en-US" sz="3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rPr>
              <a:t>O AMBIENTE CULTURAL BRASILEIRO</a:t>
            </a:r>
            <a:endParaRPr lang="pt-BR" sz="3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endParaRPr>
          </a:p>
        </p:txBody>
      </p:sp>
      <p:sp>
        <p:nvSpPr>
          <p:cNvPr id="33795" name="Espaço Reservado para Conteúdo 2"/>
          <p:cNvSpPr>
            <a:spLocks/>
          </p:cNvSpPr>
          <p:nvPr/>
        </p:nvSpPr>
        <p:spPr bwMode="auto">
          <a:xfrm>
            <a:off x="642938" y="2017713"/>
            <a:ext cx="802957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Wingdings" panose="05000000000000000000" pitchFamily="2" charset="2"/>
              <a:buChar char="Ø"/>
            </a:pPr>
            <a:r>
              <a:rPr lang="pt-BR" altLang="en-US" sz="2400" dirty="0" smtClean="0">
                <a:latin typeface="Comic Sans MS" panose="030F0702030302020204" pitchFamily="66" charset="0"/>
              </a:rPr>
              <a:t>Predominância do diploma sobre a competência. As pessoas são mais recompensadas pelo diploma do que pela competência.</a:t>
            </a:r>
          </a:p>
          <a:p>
            <a:pPr eaLnBrk="1" hangingPunct="1">
              <a:spcBef>
                <a:spcPct val="50000"/>
              </a:spcBef>
              <a:buFont typeface="Wingdings" panose="05000000000000000000" pitchFamily="2" charset="2"/>
              <a:buChar char="Ø"/>
            </a:pPr>
            <a:r>
              <a:rPr lang="pt-BR" altLang="en-US" sz="2400" dirty="0" smtClean="0">
                <a:latin typeface="Comic Sans MS" panose="030F0702030302020204" pitchFamily="66" charset="0"/>
              </a:rPr>
              <a:t>Desqualificação de cursos profissionalizantes tão importantes no conjunto de instituições de ensino superior.  </a:t>
            </a:r>
          </a:p>
          <a:p>
            <a:pPr eaLnBrk="1" hangingPunct="1">
              <a:buFont typeface="Wingdings" panose="05000000000000000000" pitchFamily="2" charset="2"/>
              <a:buChar char="Ø"/>
            </a:pPr>
            <a:r>
              <a:rPr lang="pt-BR" altLang="en-US" sz="2400" dirty="0" smtClean="0">
                <a:latin typeface="Comic Sans MS" panose="030F0702030302020204" pitchFamily="66" charset="0"/>
              </a:rPr>
              <a:t>Falta de auto- confiança e a consequente desvalorização das próprias conquistas</a:t>
            </a:r>
          </a:p>
          <a:p>
            <a:pPr eaLnBrk="1" hangingPunct="1">
              <a:buFont typeface="Wingdings" panose="05000000000000000000" pitchFamily="2" charset="2"/>
              <a:buChar char="Ø"/>
            </a:pPr>
            <a:r>
              <a:rPr lang="pt-BR" altLang="en-US" sz="2400" dirty="0" smtClean="0">
                <a:latin typeface="Comic Sans MS" panose="030F0702030302020204" pitchFamily="66" charset="0"/>
              </a:rPr>
              <a:t>Acordos entre pessoas e instituições assentadas sobre suspeitas. Veja-se o procedimento para analisar a promoção na carreira docente</a:t>
            </a:r>
          </a:p>
          <a:p>
            <a:pPr eaLnBrk="1" hangingPunct="1">
              <a:buFont typeface="Wingdings" panose="05000000000000000000" pitchFamily="2" charset="2"/>
              <a:buChar char="Ø"/>
            </a:pPr>
            <a:endParaRPr lang="pt-BR" altLang="en-US" sz="2000" dirty="0" smtClean="0">
              <a:latin typeface="Comic Sans MS" panose="030F0702030302020204" pitchFamily="66" charset="0"/>
            </a:endParaRPr>
          </a:p>
          <a:p>
            <a:pPr eaLnBrk="1" hangingPunct="1">
              <a:spcBef>
                <a:spcPct val="50000"/>
              </a:spcBef>
              <a:buFont typeface="Wingdings" panose="05000000000000000000" pitchFamily="2" charset="2"/>
              <a:buChar char="Ø"/>
            </a:pPr>
            <a:endParaRPr lang="pt-BR" altLang="en-US" sz="2000" dirty="0">
              <a:latin typeface="Comic Sans MS" panose="030F0702030302020204" pitchFamily="66" charset="0"/>
            </a:endParaRPr>
          </a:p>
        </p:txBody>
      </p:sp>
    </p:spTree>
    <p:extLst>
      <p:ext uri="{BB962C8B-B14F-4D97-AF65-F5344CB8AC3E}">
        <p14:creationId xmlns:p14="http://schemas.microsoft.com/office/powerpoint/2010/main" xmlns="" val="21573385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8024" y="303385"/>
            <a:ext cx="4070985" cy="5574030"/>
          </a:xfrm>
          <a:prstGeom prst="rect">
            <a:avLst/>
          </a:prstGeom>
          <a:noFill/>
          <a:ln>
            <a:noFill/>
          </a:ln>
        </p:spPr>
      </p:pic>
      <p:pic>
        <p:nvPicPr>
          <p:cNvPr id="3" name="Imagem 2"/>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3608" y="265013"/>
            <a:ext cx="3884295" cy="5756275"/>
          </a:xfrm>
          <a:prstGeom prst="rect">
            <a:avLst/>
          </a:prstGeom>
          <a:noFill/>
          <a:ln>
            <a:noFill/>
          </a:ln>
        </p:spPr>
      </p:pic>
      <p:sp>
        <p:nvSpPr>
          <p:cNvPr id="5" name="Espaço Reservado para Número de Slide 4"/>
          <p:cNvSpPr>
            <a:spLocks noGrp="1"/>
          </p:cNvSpPr>
          <p:nvPr>
            <p:ph type="sldNum" sz="quarter" idx="12"/>
          </p:nvPr>
        </p:nvSpPr>
        <p:spPr/>
        <p:txBody>
          <a:bodyPr/>
          <a:lstStyle/>
          <a:p>
            <a:fld id="{EF30354D-B89E-46D7-9EF7-A123858EA706}" type="slidenum">
              <a:rPr lang="en-US" smtClean="0"/>
              <a:pPr/>
              <a:t>32</a:t>
            </a:fld>
            <a:endParaRPr lang="en-US"/>
          </a:p>
        </p:txBody>
      </p:sp>
    </p:spTree>
    <p:extLst>
      <p:ext uri="{BB962C8B-B14F-4D97-AF65-F5344CB8AC3E}">
        <p14:creationId xmlns:p14="http://schemas.microsoft.com/office/powerpoint/2010/main" xmlns="" val="23585326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03801" y="1124744"/>
            <a:ext cx="3796391" cy="2088232"/>
          </a:xfrm>
          <a:prstGeom prst="rect">
            <a:avLst/>
          </a:prstGeom>
          <a:noFill/>
          <a:ln>
            <a:noFill/>
          </a:ln>
        </p:spPr>
      </p:pic>
      <p:sp>
        <p:nvSpPr>
          <p:cNvPr id="4" name="Espaço Reservado para Número de Slide 3"/>
          <p:cNvSpPr>
            <a:spLocks noGrp="1"/>
          </p:cNvSpPr>
          <p:nvPr>
            <p:ph type="sldNum" sz="quarter" idx="12"/>
          </p:nvPr>
        </p:nvSpPr>
        <p:spPr/>
        <p:txBody>
          <a:bodyPr/>
          <a:lstStyle/>
          <a:p>
            <a:fld id="{EF30354D-B89E-46D7-9EF7-A123858EA706}" type="slidenum">
              <a:rPr lang="en-US" smtClean="0"/>
              <a:pPr/>
              <a:t>33</a:t>
            </a:fld>
            <a:endParaRPr lang="en-US"/>
          </a:p>
        </p:txBody>
      </p:sp>
    </p:spTree>
    <p:extLst>
      <p:ext uri="{BB962C8B-B14F-4D97-AF65-F5344CB8AC3E}">
        <p14:creationId xmlns:p14="http://schemas.microsoft.com/office/powerpoint/2010/main" xmlns="" val="14642432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evilacqua\Downloads\impact-quality.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21857"/>
            <a:ext cx="8533690" cy="635947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Espaço Reservado para Número de Slide 3"/>
          <p:cNvSpPr>
            <a:spLocks noGrp="1"/>
          </p:cNvSpPr>
          <p:nvPr>
            <p:ph type="sldNum" sz="quarter" idx="12"/>
          </p:nvPr>
        </p:nvSpPr>
        <p:spPr/>
        <p:txBody>
          <a:bodyPr/>
          <a:lstStyle/>
          <a:p>
            <a:fld id="{5A40E282-7EDA-4CC2-946D-558ADDCF5466}" type="slidenum">
              <a:rPr lang="pt-BR" smtClean="0"/>
              <a:pPr/>
              <a:t>34</a:t>
            </a:fld>
            <a:endParaRPr lang="pt-BR"/>
          </a:p>
        </p:txBody>
      </p:sp>
    </p:spTree>
    <p:extLst>
      <p:ext uri="{BB962C8B-B14F-4D97-AF65-F5344CB8AC3E}">
        <p14:creationId xmlns:p14="http://schemas.microsoft.com/office/powerpoint/2010/main" xmlns="" val="14430441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nvPr>
        </p:nvGraphicFramePr>
        <p:xfrm>
          <a:off x="251520" y="805011"/>
          <a:ext cx="4032448" cy="5288285"/>
        </p:xfrm>
        <a:graphic>
          <a:graphicData uri="http://schemas.openxmlformats.org/drawingml/2006/table">
            <a:tbl>
              <a:tblPr/>
              <a:tblGrid>
                <a:gridCol w="864096"/>
                <a:gridCol w="1008112"/>
                <a:gridCol w="792088"/>
                <a:gridCol w="648072"/>
                <a:gridCol w="720080"/>
              </a:tblGrid>
              <a:tr h="767381">
                <a:tc>
                  <a:txBody>
                    <a:bodyPr/>
                    <a:lstStyle/>
                    <a:p>
                      <a:pPr algn="l"/>
                      <a:r>
                        <a:rPr lang="pt-BR" sz="1400" b="1" dirty="0">
                          <a:solidFill>
                            <a:srgbClr val="FFFFFF"/>
                          </a:solidFill>
                          <a:effectLst/>
                        </a:rPr>
                        <a:t>Último ano avaliado no </a:t>
                      </a:r>
                      <a:r>
                        <a:rPr lang="pt-BR" sz="1400" b="1" dirty="0" err="1">
                          <a:solidFill>
                            <a:srgbClr val="FFFFFF"/>
                          </a:solidFill>
                          <a:effectLst/>
                        </a:rPr>
                        <a:t>Enade</a:t>
                      </a:r>
                      <a:endParaRPr lang="pt-BR" sz="1400" b="1" dirty="0">
                        <a:solidFill>
                          <a:srgbClr val="FFFFFF"/>
                        </a:solidFill>
                        <a:effectLst/>
                      </a:endParaRPr>
                    </a:p>
                  </a:txBody>
                  <a:tcPr marL="3362" marR="3362" marT="3362" marB="3362"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0070C0"/>
                    </a:solidFill>
                  </a:tcPr>
                </a:tc>
                <a:tc>
                  <a:txBody>
                    <a:bodyPr/>
                    <a:lstStyle/>
                    <a:p>
                      <a:pPr algn="l"/>
                      <a:r>
                        <a:rPr lang="en-US" sz="1400" b="1" dirty="0" err="1">
                          <a:solidFill>
                            <a:srgbClr val="FFFFFF"/>
                          </a:solidFill>
                          <a:effectLst/>
                        </a:rPr>
                        <a:t>Instituição</a:t>
                      </a:r>
                      <a:endParaRPr lang="en-US" sz="1400" b="1" dirty="0">
                        <a:solidFill>
                          <a:srgbClr val="FFFFFF"/>
                        </a:solidFill>
                        <a:effectLst/>
                      </a:endParaRPr>
                    </a:p>
                  </a:txBody>
                  <a:tcPr marL="3362" marR="3362" marT="3362" marB="3362"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0070C0"/>
                    </a:solidFill>
                  </a:tcPr>
                </a:tc>
                <a:tc>
                  <a:txBody>
                    <a:bodyPr/>
                    <a:lstStyle/>
                    <a:p>
                      <a:pPr algn="l"/>
                      <a:r>
                        <a:rPr lang="en-US" sz="1400" b="1" dirty="0" err="1">
                          <a:solidFill>
                            <a:srgbClr val="FFFFFF"/>
                          </a:solidFill>
                          <a:effectLst/>
                        </a:rPr>
                        <a:t>Sigla</a:t>
                      </a:r>
                      <a:endParaRPr lang="en-US" sz="1400" b="1" dirty="0">
                        <a:solidFill>
                          <a:srgbClr val="FFFFFF"/>
                        </a:solidFill>
                        <a:effectLst/>
                      </a:endParaRPr>
                    </a:p>
                  </a:txBody>
                  <a:tcPr marL="3362" marR="3362" marT="3362" marB="3362"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0070C0"/>
                    </a:solidFill>
                  </a:tcPr>
                </a:tc>
                <a:tc>
                  <a:txBody>
                    <a:bodyPr/>
                    <a:lstStyle/>
                    <a:p>
                      <a:pPr algn="l"/>
                      <a:r>
                        <a:rPr lang="en-US" sz="1400" b="1" dirty="0">
                          <a:solidFill>
                            <a:srgbClr val="FFFFFF"/>
                          </a:solidFill>
                          <a:effectLst/>
                        </a:rPr>
                        <a:t>IGC </a:t>
                      </a:r>
                      <a:r>
                        <a:rPr lang="en-US" sz="1400" b="1" dirty="0" err="1">
                          <a:solidFill>
                            <a:srgbClr val="FFFFFF"/>
                          </a:solidFill>
                          <a:effectLst/>
                        </a:rPr>
                        <a:t>contínuo</a:t>
                      </a:r>
                      <a:endParaRPr lang="en-US" sz="1400" b="1" dirty="0">
                        <a:solidFill>
                          <a:srgbClr val="FFFFFF"/>
                        </a:solidFill>
                        <a:effectLst/>
                      </a:endParaRPr>
                    </a:p>
                  </a:txBody>
                  <a:tcPr marL="3362" marR="3362" marT="3362" marB="3362"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0070C0"/>
                    </a:solidFill>
                  </a:tcPr>
                </a:tc>
                <a:tc>
                  <a:txBody>
                    <a:bodyPr/>
                    <a:lstStyle/>
                    <a:p>
                      <a:pPr algn="l"/>
                      <a:r>
                        <a:rPr lang="en-US" sz="1400" b="1" dirty="0">
                          <a:solidFill>
                            <a:srgbClr val="FFFFFF"/>
                          </a:solidFill>
                          <a:effectLst/>
                        </a:rPr>
                        <a:t>IGC </a:t>
                      </a:r>
                      <a:r>
                        <a:rPr lang="en-US" sz="1400" b="1" dirty="0" err="1">
                          <a:solidFill>
                            <a:srgbClr val="FFFFFF"/>
                          </a:solidFill>
                          <a:effectLst/>
                        </a:rPr>
                        <a:t>Faixa</a:t>
                      </a:r>
                      <a:endParaRPr lang="en-US" sz="1400" b="1" dirty="0">
                        <a:solidFill>
                          <a:srgbClr val="FFFFFF"/>
                        </a:solidFill>
                        <a:effectLst/>
                      </a:endParaRPr>
                    </a:p>
                  </a:txBody>
                  <a:tcPr marL="3362" marR="3362" marT="3362" marB="3362"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0070C0"/>
                    </a:solidFill>
                  </a:tcPr>
                </a:tc>
              </a:tr>
              <a:tr h="463113">
                <a:tc>
                  <a:txBody>
                    <a:bodyPr/>
                    <a:lstStyle/>
                    <a:p>
                      <a:pPr fontAlgn="t"/>
                      <a:r>
                        <a:rPr lang="en-US" sz="1400" dirty="0">
                          <a:effectLst/>
                        </a:rPr>
                        <a:t>2011</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err="1">
                          <a:effectLst/>
                        </a:rPr>
                        <a:t>Instituto</a:t>
                      </a:r>
                      <a:r>
                        <a:rPr lang="en-US" sz="1400" dirty="0">
                          <a:effectLst/>
                        </a:rPr>
                        <a:t> </a:t>
                      </a:r>
                      <a:r>
                        <a:rPr lang="en-US" sz="1400" dirty="0" err="1">
                          <a:effectLst/>
                        </a:rPr>
                        <a:t>Tecnológico</a:t>
                      </a:r>
                      <a:r>
                        <a:rPr lang="en-US" sz="1400" dirty="0">
                          <a:effectLst/>
                        </a:rPr>
                        <a:t> de </a:t>
                      </a:r>
                      <a:r>
                        <a:rPr lang="en-US" sz="1400" dirty="0" err="1">
                          <a:effectLst/>
                        </a:rPr>
                        <a:t>Aeronáutica</a:t>
                      </a:r>
                      <a:endParaRPr lang="en-US" sz="1400" dirty="0">
                        <a:effectLst/>
                      </a:endParaRP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ITA</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a:effectLst/>
                        </a:rPr>
                        <a:t>4,60</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a:effectLst/>
                        </a:rPr>
                        <a:t>5</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r>
              <a:tr h="463113">
                <a:tc>
                  <a:txBody>
                    <a:bodyPr/>
                    <a:lstStyle/>
                    <a:p>
                      <a:pPr fontAlgn="t"/>
                      <a:r>
                        <a:rPr lang="en-US" sz="1400" dirty="0">
                          <a:effectLst/>
                        </a:rPr>
                        <a:t>2011</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pt-BR" sz="1400" dirty="0">
                          <a:effectLst/>
                        </a:rPr>
                        <a:t>Universidade Federal do Rio Grande do Sul</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UFRGS</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a:effectLst/>
                        </a:rPr>
                        <a:t>4,28</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a:effectLst/>
                        </a:rPr>
                        <a:t>5</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r>
              <a:tr h="463113">
                <a:tc>
                  <a:txBody>
                    <a:bodyPr/>
                    <a:lstStyle/>
                    <a:p>
                      <a:pPr fontAlgn="t"/>
                      <a:r>
                        <a:rPr lang="en-US" sz="1400" dirty="0">
                          <a:effectLst/>
                        </a:rPr>
                        <a:t>2011</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00"/>
                    </a:solidFill>
                  </a:tcPr>
                </a:tc>
                <a:tc>
                  <a:txBody>
                    <a:bodyPr/>
                    <a:lstStyle/>
                    <a:p>
                      <a:pPr fontAlgn="t"/>
                      <a:r>
                        <a:rPr lang="pt-BR" sz="1400" dirty="0">
                          <a:effectLst/>
                        </a:rPr>
                        <a:t>Fundação Universidade Federal do ABC</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00"/>
                    </a:solidFill>
                  </a:tcPr>
                </a:tc>
                <a:tc>
                  <a:txBody>
                    <a:bodyPr/>
                    <a:lstStyle/>
                    <a:p>
                      <a:pPr fontAlgn="t"/>
                      <a:r>
                        <a:rPr lang="en-US" sz="1400" dirty="0">
                          <a:effectLst/>
                        </a:rPr>
                        <a:t>UFABC</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00"/>
                    </a:solidFill>
                  </a:tcPr>
                </a:tc>
                <a:tc>
                  <a:txBody>
                    <a:bodyPr/>
                    <a:lstStyle/>
                    <a:p>
                      <a:pPr fontAlgn="t"/>
                      <a:r>
                        <a:rPr lang="en-US" sz="1400" dirty="0">
                          <a:effectLst/>
                        </a:rPr>
                        <a:t>4,26</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00"/>
                    </a:solidFill>
                  </a:tcPr>
                </a:tc>
                <a:tc>
                  <a:txBody>
                    <a:bodyPr/>
                    <a:lstStyle/>
                    <a:p>
                      <a:pPr fontAlgn="t"/>
                      <a:r>
                        <a:rPr lang="en-US" sz="1400" dirty="0">
                          <a:effectLst/>
                        </a:rPr>
                        <a:t>5</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00"/>
                    </a:solidFill>
                  </a:tcPr>
                </a:tc>
              </a:tr>
              <a:tr h="463113">
                <a:tc>
                  <a:txBody>
                    <a:bodyPr/>
                    <a:lstStyle/>
                    <a:p>
                      <a:pPr fontAlgn="t"/>
                      <a:r>
                        <a:rPr lang="en-US" sz="1400">
                          <a:effectLst/>
                        </a:rPr>
                        <a:t>2011</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err="1">
                          <a:effectLst/>
                        </a:rPr>
                        <a:t>Universidade</a:t>
                      </a:r>
                      <a:r>
                        <a:rPr lang="en-US" sz="1400" dirty="0">
                          <a:effectLst/>
                        </a:rPr>
                        <a:t> Federal de </a:t>
                      </a:r>
                      <a:r>
                        <a:rPr lang="en-US" sz="1400" dirty="0" err="1">
                          <a:effectLst/>
                        </a:rPr>
                        <a:t>Lavras</a:t>
                      </a:r>
                      <a:endParaRPr lang="en-US" sz="1400" dirty="0">
                        <a:effectLst/>
                      </a:endParaRP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UFLA</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4,25</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a:effectLst/>
                        </a:rPr>
                        <a:t>5</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r>
              <a:tr h="463113">
                <a:tc>
                  <a:txBody>
                    <a:bodyPr/>
                    <a:lstStyle/>
                    <a:p>
                      <a:pPr fontAlgn="t"/>
                      <a:r>
                        <a:rPr lang="en-US" sz="1400">
                          <a:effectLst/>
                        </a:rPr>
                        <a:t>2011</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a:effectLst/>
                        </a:rPr>
                        <a:t>Universidade Estadual de Campinas</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UNICAMP</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4,22</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5</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r>
              <a:tr h="310980">
                <a:tc>
                  <a:txBody>
                    <a:bodyPr/>
                    <a:lstStyle/>
                    <a:p>
                      <a:pPr fontAlgn="t"/>
                      <a:r>
                        <a:rPr lang="en-US" sz="1400">
                          <a:effectLst/>
                        </a:rPr>
                        <a:t>2011</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a:effectLst/>
                        </a:rPr>
                        <a:t>Instituto Militar de Engenharia</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IME</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a:effectLst/>
                        </a:rPr>
                        <a:t>4,19</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5</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r>
            </a:tbl>
          </a:graphicData>
        </a:graphic>
      </p:graphicFrame>
      <p:graphicFrame>
        <p:nvGraphicFramePr>
          <p:cNvPr id="5" name="Tabela 4"/>
          <p:cNvGraphicFramePr>
            <a:graphicFrameLocks noGrp="1"/>
          </p:cNvGraphicFramePr>
          <p:nvPr>
            <p:extLst/>
          </p:nvPr>
        </p:nvGraphicFramePr>
        <p:xfrm>
          <a:off x="4644008" y="926984"/>
          <a:ext cx="4104456" cy="4509687"/>
        </p:xfrm>
        <a:graphic>
          <a:graphicData uri="http://schemas.openxmlformats.org/drawingml/2006/table">
            <a:tbl>
              <a:tblPr/>
              <a:tblGrid>
                <a:gridCol w="864096"/>
                <a:gridCol w="1008112"/>
                <a:gridCol w="645078"/>
                <a:gridCol w="793585"/>
                <a:gridCol w="793585"/>
              </a:tblGrid>
              <a:tr h="848947">
                <a:tc>
                  <a:txBody>
                    <a:bodyPr/>
                    <a:lstStyle/>
                    <a:p>
                      <a:pPr algn="l"/>
                      <a:r>
                        <a:rPr lang="pt-BR" sz="1400" b="1" dirty="0">
                          <a:solidFill>
                            <a:srgbClr val="FFFFFF"/>
                          </a:solidFill>
                          <a:effectLst/>
                        </a:rPr>
                        <a:t>Último ano avaliado no </a:t>
                      </a:r>
                      <a:r>
                        <a:rPr lang="pt-BR" sz="1400" b="1" dirty="0" err="1">
                          <a:solidFill>
                            <a:srgbClr val="FFFFFF"/>
                          </a:solidFill>
                          <a:effectLst/>
                        </a:rPr>
                        <a:t>Enade</a:t>
                      </a:r>
                      <a:endParaRPr lang="pt-BR" sz="1400" b="1" dirty="0">
                        <a:solidFill>
                          <a:srgbClr val="FFFFFF"/>
                        </a:solidFill>
                        <a:effectLst/>
                      </a:endParaRPr>
                    </a:p>
                  </a:txBody>
                  <a:tcPr marL="3362" marR="3362" marT="3362" marB="3362"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0070C0"/>
                    </a:solidFill>
                  </a:tcPr>
                </a:tc>
                <a:tc>
                  <a:txBody>
                    <a:bodyPr/>
                    <a:lstStyle/>
                    <a:p>
                      <a:pPr algn="l"/>
                      <a:r>
                        <a:rPr lang="en-US" sz="1400" b="1" dirty="0" err="1">
                          <a:solidFill>
                            <a:srgbClr val="FFFFFF"/>
                          </a:solidFill>
                          <a:effectLst/>
                        </a:rPr>
                        <a:t>Instituição</a:t>
                      </a:r>
                      <a:endParaRPr lang="en-US" sz="1400" b="1" dirty="0">
                        <a:solidFill>
                          <a:srgbClr val="FFFFFF"/>
                        </a:solidFill>
                        <a:effectLst/>
                      </a:endParaRPr>
                    </a:p>
                  </a:txBody>
                  <a:tcPr marL="3362" marR="3362" marT="3362" marB="3362"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0070C0"/>
                    </a:solidFill>
                  </a:tcPr>
                </a:tc>
                <a:tc>
                  <a:txBody>
                    <a:bodyPr/>
                    <a:lstStyle/>
                    <a:p>
                      <a:pPr algn="l"/>
                      <a:r>
                        <a:rPr lang="en-US" sz="1400" b="1" dirty="0" err="1">
                          <a:solidFill>
                            <a:srgbClr val="FFFFFF"/>
                          </a:solidFill>
                          <a:effectLst/>
                        </a:rPr>
                        <a:t>Sigla</a:t>
                      </a:r>
                      <a:endParaRPr lang="en-US" sz="1400" b="1" dirty="0">
                        <a:solidFill>
                          <a:srgbClr val="FFFFFF"/>
                        </a:solidFill>
                        <a:effectLst/>
                      </a:endParaRPr>
                    </a:p>
                  </a:txBody>
                  <a:tcPr marL="3362" marR="3362" marT="3362" marB="3362"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0070C0"/>
                    </a:solidFill>
                  </a:tcPr>
                </a:tc>
                <a:tc>
                  <a:txBody>
                    <a:bodyPr/>
                    <a:lstStyle/>
                    <a:p>
                      <a:pPr algn="l"/>
                      <a:r>
                        <a:rPr lang="en-US" sz="1400" b="1" dirty="0">
                          <a:solidFill>
                            <a:srgbClr val="FFFFFF"/>
                          </a:solidFill>
                          <a:effectLst/>
                        </a:rPr>
                        <a:t>IGC </a:t>
                      </a:r>
                      <a:r>
                        <a:rPr lang="en-US" sz="1400" b="1" dirty="0" err="1">
                          <a:solidFill>
                            <a:srgbClr val="FFFFFF"/>
                          </a:solidFill>
                          <a:effectLst/>
                        </a:rPr>
                        <a:t>contínuo</a:t>
                      </a:r>
                      <a:endParaRPr lang="en-US" sz="1400" b="1" dirty="0">
                        <a:solidFill>
                          <a:srgbClr val="FFFFFF"/>
                        </a:solidFill>
                        <a:effectLst/>
                      </a:endParaRPr>
                    </a:p>
                  </a:txBody>
                  <a:tcPr marL="3362" marR="3362" marT="3362" marB="3362"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0070C0"/>
                    </a:solidFill>
                  </a:tcPr>
                </a:tc>
                <a:tc>
                  <a:txBody>
                    <a:bodyPr/>
                    <a:lstStyle/>
                    <a:p>
                      <a:pPr algn="l"/>
                      <a:r>
                        <a:rPr lang="en-US" sz="1400" b="1" dirty="0">
                          <a:solidFill>
                            <a:srgbClr val="FFFFFF"/>
                          </a:solidFill>
                          <a:effectLst/>
                        </a:rPr>
                        <a:t>IGC </a:t>
                      </a:r>
                      <a:r>
                        <a:rPr lang="en-US" sz="1400" b="1" dirty="0" err="1">
                          <a:solidFill>
                            <a:srgbClr val="FFFFFF"/>
                          </a:solidFill>
                          <a:effectLst/>
                        </a:rPr>
                        <a:t>Faixa</a:t>
                      </a:r>
                      <a:endParaRPr lang="en-US" sz="1400" b="1" dirty="0">
                        <a:solidFill>
                          <a:srgbClr val="FFFFFF"/>
                        </a:solidFill>
                        <a:effectLst/>
                      </a:endParaRPr>
                    </a:p>
                  </a:txBody>
                  <a:tcPr marL="3362" marR="3362" marT="3362" marB="3362" anchor="ctr">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0070C0"/>
                    </a:solidFill>
                  </a:tcPr>
                </a:tc>
              </a:tr>
              <a:tr h="524329">
                <a:tc>
                  <a:txBody>
                    <a:bodyPr/>
                    <a:lstStyle/>
                    <a:p>
                      <a:pPr fontAlgn="t"/>
                      <a:r>
                        <a:rPr lang="en-US" sz="1400" dirty="0">
                          <a:effectLst/>
                        </a:rPr>
                        <a:t>2011</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pt-BR" sz="1400" dirty="0">
                          <a:effectLst/>
                        </a:rPr>
                        <a:t>Universidade Federal de Minas Gerais</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UFMG</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4,14</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5</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r>
              <a:tr h="523412">
                <a:tc>
                  <a:txBody>
                    <a:bodyPr/>
                    <a:lstStyle/>
                    <a:p>
                      <a:pPr fontAlgn="t"/>
                      <a:r>
                        <a:rPr lang="en-US" sz="1400">
                          <a:effectLst/>
                        </a:rPr>
                        <a:t>2011</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err="1">
                          <a:effectLst/>
                        </a:rPr>
                        <a:t>Universidade</a:t>
                      </a:r>
                      <a:r>
                        <a:rPr lang="en-US" sz="1400" dirty="0">
                          <a:effectLst/>
                        </a:rPr>
                        <a:t> Federal de </a:t>
                      </a:r>
                      <a:r>
                        <a:rPr lang="en-US" sz="1400" dirty="0" err="1">
                          <a:effectLst/>
                        </a:rPr>
                        <a:t>Viçosa</a:t>
                      </a:r>
                      <a:endParaRPr lang="en-US" sz="1400" dirty="0">
                        <a:effectLst/>
                      </a:endParaRP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UFV</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4,08</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a:effectLst/>
                        </a:rPr>
                        <a:t>5</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r>
              <a:tr h="695354">
                <a:tc>
                  <a:txBody>
                    <a:bodyPr/>
                    <a:lstStyle/>
                    <a:p>
                      <a:pPr fontAlgn="t"/>
                      <a:r>
                        <a:rPr lang="en-US" sz="1400" dirty="0">
                          <a:effectLst/>
                        </a:rPr>
                        <a:t>2011</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pt-BR" sz="1400">
                          <a:effectLst/>
                        </a:rPr>
                        <a:t>Universidade Federal do Triângulo Mineiro</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UFTM</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4,05</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5</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r>
              <a:tr h="524329">
                <a:tc>
                  <a:txBody>
                    <a:bodyPr/>
                    <a:lstStyle/>
                    <a:p>
                      <a:pPr fontAlgn="t"/>
                      <a:r>
                        <a:rPr lang="en-US" sz="1400" dirty="0">
                          <a:effectLst/>
                        </a:rPr>
                        <a:t>2011</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pt-BR" sz="1400">
                          <a:effectLst/>
                        </a:rPr>
                        <a:t>Universidade Federal de São Carlos</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UFSCAR</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4,02</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5</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r>
              <a:tr h="628045">
                <a:tc>
                  <a:txBody>
                    <a:bodyPr/>
                    <a:lstStyle/>
                    <a:p>
                      <a:pPr fontAlgn="t"/>
                      <a:r>
                        <a:rPr lang="en-US" sz="1400" dirty="0">
                          <a:effectLst/>
                        </a:rPr>
                        <a:t>2011</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err="1">
                          <a:effectLst/>
                        </a:rPr>
                        <a:t>Universidade</a:t>
                      </a:r>
                      <a:r>
                        <a:rPr lang="en-US" sz="1400" dirty="0">
                          <a:effectLst/>
                        </a:rPr>
                        <a:t> Federal de Santa </a:t>
                      </a:r>
                      <a:r>
                        <a:rPr lang="en-US" sz="1400" dirty="0" err="1">
                          <a:effectLst/>
                        </a:rPr>
                        <a:t>Catarina</a:t>
                      </a:r>
                      <a:endParaRPr lang="en-US" sz="1400" dirty="0">
                        <a:effectLst/>
                      </a:endParaRP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UFSC</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3,98</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c>
                  <a:txBody>
                    <a:bodyPr/>
                    <a:lstStyle/>
                    <a:p>
                      <a:pPr fontAlgn="t"/>
                      <a:r>
                        <a:rPr lang="en-US" sz="1400" dirty="0">
                          <a:effectLst/>
                        </a:rPr>
                        <a:t>5</a:t>
                      </a:r>
                    </a:p>
                  </a:txBody>
                  <a:tcPr marL="3362" marR="3362" marT="3362" marB="3362">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D9D9D9"/>
                      </a:solidFill>
                      <a:prstDash val="solid"/>
                      <a:round/>
                      <a:headEnd type="none" w="med" len="med"/>
                      <a:tailEnd type="none" w="med" len="med"/>
                    </a:lnT>
                    <a:lnB w="9525" cap="flat" cmpd="sng" algn="ctr">
                      <a:solidFill>
                        <a:srgbClr val="D9D9D9"/>
                      </a:solidFill>
                      <a:prstDash val="solid"/>
                      <a:round/>
                      <a:headEnd type="none" w="med" len="med"/>
                      <a:tailEnd type="none" w="med" len="med"/>
                    </a:lnB>
                    <a:solidFill>
                      <a:srgbClr val="FFFFFF"/>
                    </a:solidFill>
                  </a:tcPr>
                </a:tc>
              </a:tr>
            </a:tbl>
          </a:graphicData>
        </a:graphic>
      </p:graphicFrame>
      <p:sp>
        <p:nvSpPr>
          <p:cNvPr id="6" name="CaixaDeTexto 5"/>
          <p:cNvSpPr txBox="1"/>
          <p:nvPr/>
        </p:nvSpPr>
        <p:spPr>
          <a:xfrm>
            <a:off x="497988" y="186833"/>
            <a:ext cx="7704856" cy="646331"/>
          </a:xfrm>
          <a:prstGeom prst="rect">
            <a:avLst/>
          </a:prstGeom>
          <a:noFill/>
        </p:spPr>
        <p:txBody>
          <a:bodyPr wrap="square" rtlCol="0">
            <a:spAutoFit/>
          </a:bodyPr>
          <a:lstStyle/>
          <a:p>
            <a:r>
              <a:rPr lang="pt-BR" b="1" cap="all" dirty="0" smtClean="0"/>
              <a:t>UNIVERSIDADES  </a:t>
            </a:r>
            <a:r>
              <a:rPr lang="pt-BR" b="1" cap="all" dirty="0"/>
              <a:t>PÚBLICAS COM NOTA MÁXIMA DO </a:t>
            </a:r>
            <a:r>
              <a:rPr lang="pt-BR" b="1" cap="all" dirty="0" smtClean="0"/>
              <a:t>MEC  2012</a:t>
            </a:r>
            <a:endParaRPr lang="pt-BR" b="1" cap="all" dirty="0"/>
          </a:p>
          <a:p>
            <a:endParaRPr lang="en-US" dirty="0"/>
          </a:p>
        </p:txBody>
      </p:sp>
      <p:sp>
        <p:nvSpPr>
          <p:cNvPr id="7" name="Espaço Reservado para Número de Slide 6"/>
          <p:cNvSpPr>
            <a:spLocks noGrp="1"/>
          </p:cNvSpPr>
          <p:nvPr>
            <p:ph type="sldNum" sz="quarter" idx="12"/>
          </p:nvPr>
        </p:nvSpPr>
        <p:spPr/>
        <p:txBody>
          <a:bodyPr/>
          <a:lstStyle/>
          <a:p>
            <a:fld id="{5A40E282-7EDA-4CC2-946D-558ADDCF5466}" type="slidenum">
              <a:rPr lang="pt-BR" smtClean="0"/>
              <a:pPr/>
              <a:t>35</a:t>
            </a:fld>
            <a:endParaRPr lang="pt-BR"/>
          </a:p>
        </p:txBody>
      </p:sp>
    </p:spTree>
    <p:extLst>
      <p:ext uri="{BB962C8B-B14F-4D97-AF65-F5344CB8AC3E}">
        <p14:creationId xmlns:p14="http://schemas.microsoft.com/office/powerpoint/2010/main" xmlns="" val="30543911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979712" y="836712"/>
            <a:ext cx="5760640" cy="1138773"/>
          </a:xfrm>
          <a:prstGeom prst="rect">
            <a:avLst/>
          </a:prstGeom>
          <a:noFill/>
        </p:spPr>
        <p:txBody>
          <a:bodyPr wrap="square" rtlCol="0">
            <a:spAutoFit/>
          </a:bodyPr>
          <a:lstStyle/>
          <a:p>
            <a:pPr algn="ctr"/>
            <a:r>
              <a:rPr lang="en-US" sz="2800" dirty="0" smtClean="0">
                <a:latin typeface="Comic Sans MS" pitchFamily="66" charset="0"/>
              </a:rPr>
              <a:t>CLASSIFICAÇÃO IGC-2013</a:t>
            </a:r>
          </a:p>
          <a:p>
            <a:pPr algn="ctr"/>
            <a:endParaRPr lang="en-US" sz="2000" dirty="0" smtClean="0">
              <a:latin typeface="Comic Sans MS" pitchFamily="66" charset="0"/>
            </a:endParaRPr>
          </a:p>
          <a:p>
            <a:pPr algn="ctr"/>
            <a:r>
              <a:rPr lang="en-US" sz="2000" dirty="0" err="1" smtClean="0">
                <a:latin typeface="Comic Sans MS" pitchFamily="66" charset="0"/>
              </a:rPr>
              <a:t>Indice</a:t>
            </a:r>
            <a:r>
              <a:rPr lang="en-US" sz="2000" dirty="0" smtClean="0">
                <a:latin typeface="Comic Sans MS" pitchFamily="66" charset="0"/>
              </a:rPr>
              <a:t> </a:t>
            </a:r>
            <a:r>
              <a:rPr lang="en-US" sz="2000" dirty="0" err="1" smtClean="0">
                <a:latin typeface="Comic Sans MS" pitchFamily="66" charset="0"/>
              </a:rPr>
              <a:t>Geral</a:t>
            </a:r>
            <a:r>
              <a:rPr lang="en-US" sz="2000" dirty="0" smtClean="0">
                <a:latin typeface="Comic Sans MS" pitchFamily="66" charset="0"/>
              </a:rPr>
              <a:t> de </a:t>
            </a:r>
            <a:r>
              <a:rPr lang="en-US" sz="2000" dirty="0" err="1" smtClean="0">
                <a:latin typeface="Comic Sans MS" pitchFamily="66" charset="0"/>
              </a:rPr>
              <a:t>Cursos</a:t>
            </a:r>
            <a:endParaRPr lang="en-US" sz="2000" dirty="0">
              <a:latin typeface="Comic Sans MS" pitchFamily="66" charset="0"/>
            </a:endParaRPr>
          </a:p>
        </p:txBody>
      </p:sp>
      <p:sp>
        <p:nvSpPr>
          <p:cNvPr id="3" name="CaixaDeTexto 2"/>
          <p:cNvSpPr txBox="1"/>
          <p:nvPr/>
        </p:nvSpPr>
        <p:spPr>
          <a:xfrm>
            <a:off x="755576" y="2152015"/>
            <a:ext cx="7776864" cy="3293209"/>
          </a:xfrm>
          <a:prstGeom prst="rect">
            <a:avLst/>
          </a:prstGeom>
          <a:noFill/>
        </p:spPr>
        <p:txBody>
          <a:bodyPr wrap="square" rtlCol="0">
            <a:spAutoFit/>
          </a:bodyPr>
          <a:lstStyle/>
          <a:p>
            <a:r>
              <a:rPr lang="en-US" dirty="0" smtClean="0">
                <a:latin typeface="Comic Sans MS" pitchFamily="66" charset="0"/>
              </a:rPr>
              <a:t>GERAL:  IGC: 5  (4200 </a:t>
            </a:r>
            <a:r>
              <a:rPr lang="en-US" dirty="0" err="1" smtClean="0">
                <a:latin typeface="Comic Sans MS" pitchFamily="66" charset="0"/>
              </a:rPr>
              <a:t>pontos</a:t>
            </a:r>
            <a:r>
              <a:rPr lang="en-US" dirty="0" smtClean="0">
                <a:latin typeface="Comic Sans MS" pitchFamily="66" charset="0"/>
              </a:rPr>
              <a:t>)   </a:t>
            </a:r>
            <a:r>
              <a:rPr lang="en-US" b="1" dirty="0" smtClean="0">
                <a:latin typeface="Comic Sans MS" pitchFamily="66" charset="0"/>
              </a:rPr>
              <a:t>Ranking 2</a:t>
            </a:r>
            <a:r>
              <a:rPr lang="en-US" b="1" baseline="30000" dirty="0" smtClean="0">
                <a:latin typeface="Comic Sans MS" pitchFamily="66" charset="0"/>
              </a:rPr>
              <a:t>0</a:t>
            </a:r>
            <a:endParaRPr lang="en-US" b="1" dirty="0" smtClean="0">
              <a:latin typeface="Comic Sans MS" pitchFamily="66" charset="0"/>
            </a:endParaRPr>
          </a:p>
          <a:p>
            <a:endParaRPr lang="en-US" dirty="0" smtClean="0">
              <a:latin typeface="Comic Sans MS" pitchFamily="66" charset="0"/>
            </a:endParaRPr>
          </a:p>
          <a:p>
            <a:endParaRPr lang="en-US" dirty="0">
              <a:latin typeface="Comic Sans MS" pitchFamily="66" charset="0"/>
            </a:endParaRPr>
          </a:p>
          <a:p>
            <a:r>
              <a:rPr lang="en-US" sz="2000" dirty="0" smtClean="0">
                <a:latin typeface="Comic Sans MS" pitchFamily="66" charset="0"/>
              </a:rPr>
              <a:t>                      </a:t>
            </a:r>
            <a:r>
              <a:rPr lang="en-US" sz="2000" dirty="0" err="1" smtClean="0">
                <a:latin typeface="Comic Sans MS" pitchFamily="66" charset="0"/>
              </a:rPr>
              <a:t>Conceito</a:t>
            </a:r>
            <a:r>
              <a:rPr lang="en-US" sz="2000" dirty="0" smtClean="0">
                <a:latin typeface="Comic Sans MS" pitchFamily="66" charset="0"/>
              </a:rPr>
              <a:t> </a:t>
            </a:r>
            <a:r>
              <a:rPr lang="en-US" sz="2000" dirty="0" err="1">
                <a:latin typeface="Comic Sans MS" pitchFamily="66" charset="0"/>
              </a:rPr>
              <a:t>P</a:t>
            </a:r>
            <a:r>
              <a:rPr lang="en-US" sz="2000" dirty="0" err="1" smtClean="0">
                <a:latin typeface="Comic Sans MS" pitchFamily="66" charset="0"/>
              </a:rPr>
              <a:t>reliminar</a:t>
            </a:r>
            <a:r>
              <a:rPr lang="en-US" sz="2000" dirty="0" smtClean="0">
                <a:latin typeface="Comic Sans MS" pitchFamily="66" charset="0"/>
              </a:rPr>
              <a:t> de </a:t>
            </a:r>
            <a:r>
              <a:rPr lang="en-US" sz="2000" dirty="0" err="1" smtClean="0">
                <a:latin typeface="Comic Sans MS" pitchFamily="66" charset="0"/>
              </a:rPr>
              <a:t>Curso</a:t>
            </a:r>
            <a:r>
              <a:rPr lang="en-US" sz="2000" dirty="0" smtClean="0">
                <a:latin typeface="Comic Sans MS" pitchFamily="66" charset="0"/>
              </a:rPr>
              <a:t>:</a:t>
            </a:r>
          </a:p>
          <a:p>
            <a:endParaRPr lang="en-US" dirty="0" smtClean="0">
              <a:latin typeface="Comic Sans MS" pitchFamily="66" charset="0"/>
            </a:endParaRPr>
          </a:p>
          <a:p>
            <a:pPr>
              <a:lnSpc>
                <a:spcPct val="200000"/>
              </a:lnSpc>
              <a:spcBef>
                <a:spcPts val="1200"/>
              </a:spcBef>
            </a:pPr>
            <a:r>
              <a:rPr lang="en-US" b="1" dirty="0" err="1" smtClean="0">
                <a:latin typeface="Comic Sans MS" pitchFamily="66" charset="0"/>
              </a:rPr>
              <a:t>Primeiro</a:t>
            </a:r>
            <a:r>
              <a:rPr lang="en-US" b="1" dirty="0" smtClean="0">
                <a:latin typeface="Comic Sans MS" pitchFamily="66" charset="0"/>
              </a:rPr>
              <a:t> </a:t>
            </a:r>
            <a:r>
              <a:rPr lang="en-US" b="1" dirty="0" err="1" smtClean="0">
                <a:latin typeface="Comic Sans MS" pitchFamily="66" charset="0"/>
              </a:rPr>
              <a:t>lugar</a:t>
            </a:r>
            <a:r>
              <a:rPr lang="en-US" dirty="0" smtClean="0">
                <a:latin typeface="Comic Sans MS" pitchFamily="66" charset="0"/>
              </a:rPr>
              <a:t>: </a:t>
            </a:r>
            <a:r>
              <a:rPr lang="en-US" dirty="0" err="1" smtClean="0">
                <a:latin typeface="Comic Sans MS" pitchFamily="66" charset="0"/>
              </a:rPr>
              <a:t>Química</a:t>
            </a:r>
            <a:r>
              <a:rPr lang="en-US" dirty="0">
                <a:latin typeface="Comic Sans MS" pitchFamily="66" charset="0"/>
              </a:rPr>
              <a:t> </a:t>
            </a:r>
            <a:r>
              <a:rPr lang="en-US" dirty="0" smtClean="0">
                <a:latin typeface="Comic Sans MS" pitchFamily="66" charset="0"/>
              </a:rPr>
              <a:t>(</a:t>
            </a:r>
            <a:r>
              <a:rPr lang="en-US" dirty="0" err="1" smtClean="0">
                <a:latin typeface="Comic Sans MS" pitchFamily="66" charset="0"/>
              </a:rPr>
              <a:t>Bacharelado</a:t>
            </a:r>
            <a:r>
              <a:rPr lang="en-US" dirty="0" smtClean="0">
                <a:latin typeface="Comic Sans MS" pitchFamily="66" charset="0"/>
              </a:rPr>
              <a:t> e </a:t>
            </a:r>
            <a:r>
              <a:rPr lang="en-US" dirty="0" err="1" smtClean="0">
                <a:latin typeface="Comic Sans MS" pitchFamily="66" charset="0"/>
              </a:rPr>
              <a:t>Licenciatura</a:t>
            </a:r>
            <a:r>
              <a:rPr lang="en-US" dirty="0" smtClean="0">
                <a:latin typeface="Comic Sans MS" pitchFamily="66" charset="0"/>
              </a:rPr>
              <a:t>), </a:t>
            </a:r>
            <a:r>
              <a:rPr lang="en-US" dirty="0" err="1" smtClean="0">
                <a:latin typeface="Comic Sans MS" pitchFamily="66" charset="0"/>
              </a:rPr>
              <a:t>Matemática</a:t>
            </a:r>
            <a:r>
              <a:rPr lang="en-US" dirty="0" smtClean="0">
                <a:latin typeface="Comic Sans MS" pitchFamily="66" charset="0"/>
              </a:rPr>
              <a:t> </a:t>
            </a:r>
            <a:r>
              <a:rPr lang="en-US" dirty="0">
                <a:latin typeface="Comic Sans MS" pitchFamily="66" charset="0"/>
              </a:rPr>
              <a:t>(</a:t>
            </a:r>
            <a:r>
              <a:rPr lang="en-US" dirty="0" err="1">
                <a:latin typeface="Comic Sans MS" pitchFamily="66" charset="0"/>
              </a:rPr>
              <a:t>Bacharelado</a:t>
            </a:r>
            <a:r>
              <a:rPr lang="en-US" dirty="0">
                <a:latin typeface="Comic Sans MS" pitchFamily="66" charset="0"/>
              </a:rPr>
              <a:t> e </a:t>
            </a:r>
            <a:r>
              <a:rPr lang="en-US" dirty="0" err="1" smtClean="0">
                <a:latin typeface="Comic Sans MS" pitchFamily="66" charset="0"/>
              </a:rPr>
              <a:t>Licenciatura</a:t>
            </a:r>
            <a:r>
              <a:rPr lang="en-US" dirty="0" smtClean="0">
                <a:latin typeface="Comic Sans MS" pitchFamily="66" charset="0"/>
              </a:rPr>
              <a:t>), </a:t>
            </a:r>
            <a:r>
              <a:rPr lang="en-US" dirty="0" err="1" smtClean="0">
                <a:latin typeface="Comic Sans MS" pitchFamily="66" charset="0"/>
              </a:rPr>
              <a:t>Engenharia</a:t>
            </a:r>
            <a:r>
              <a:rPr lang="en-US" dirty="0" smtClean="0">
                <a:latin typeface="Comic Sans MS" pitchFamily="66" charset="0"/>
              </a:rPr>
              <a:t> </a:t>
            </a:r>
            <a:r>
              <a:rPr lang="en-US" dirty="0" err="1" smtClean="0">
                <a:latin typeface="Comic Sans MS" pitchFamily="66" charset="0"/>
              </a:rPr>
              <a:t>Ambiental</a:t>
            </a:r>
            <a:r>
              <a:rPr lang="en-US" dirty="0" smtClean="0">
                <a:latin typeface="Comic Sans MS" pitchFamily="66" charset="0"/>
              </a:rPr>
              <a:t> e </a:t>
            </a:r>
            <a:r>
              <a:rPr lang="en-US" dirty="0">
                <a:latin typeface="Comic Sans MS" pitchFamily="66" charset="0"/>
              </a:rPr>
              <a:t>U</a:t>
            </a:r>
            <a:r>
              <a:rPr lang="en-US" dirty="0" smtClean="0">
                <a:latin typeface="Comic Sans MS" pitchFamily="66" charset="0"/>
              </a:rPr>
              <a:t>rbana, </a:t>
            </a:r>
            <a:r>
              <a:rPr lang="en-US" dirty="0" err="1" smtClean="0">
                <a:latin typeface="Comic Sans MS" pitchFamily="66" charset="0"/>
              </a:rPr>
              <a:t>Engenharia</a:t>
            </a:r>
            <a:r>
              <a:rPr lang="en-US" dirty="0" smtClean="0">
                <a:latin typeface="Comic Sans MS" pitchFamily="66" charset="0"/>
              </a:rPr>
              <a:t> de </a:t>
            </a:r>
            <a:r>
              <a:rPr lang="en-US" dirty="0" err="1">
                <a:latin typeface="Comic Sans MS" pitchFamily="66" charset="0"/>
              </a:rPr>
              <a:t>M</a:t>
            </a:r>
            <a:r>
              <a:rPr lang="en-US" dirty="0" err="1" smtClean="0">
                <a:latin typeface="Comic Sans MS" pitchFamily="66" charset="0"/>
              </a:rPr>
              <a:t>ateriais</a:t>
            </a:r>
            <a:r>
              <a:rPr lang="en-US" dirty="0" smtClean="0">
                <a:latin typeface="Comic Sans MS" pitchFamily="66" charset="0"/>
              </a:rPr>
              <a:t> </a:t>
            </a:r>
            <a:endParaRPr lang="en-US" dirty="0">
              <a:latin typeface="Comic Sans MS" pitchFamily="66" charset="0"/>
            </a:endParaRPr>
          </a:p>
        </p:txBody>
      </p:sp>
      <p:sp>
        <p:nvSpPr>
          <p:cNvPr id="6" name="Espaço Reservado para Número de Slide 5"/>
          <p:cNvSpPr>
            <a:spLocks noGrp="1"/>
          </p:cNvSpPr>
          <p:nvPr>
            <p:ph type="sldNum" sz="quarter" idx="12"/>
          </p:nvPr>
        </p:nvSpPr>
        <p:spPr/>
        <p:txBody>
          <a:bodyPr/>
          <a:lstStyle/>
          <a:p>
            <a:fld id="{5A40E282-7EDA-4CC2-946D-558ADDCF5466}" type="slidenum">
              <a:rPr lang="pt-BR" smtClean="0"/>
              <a:pPr/>
              <a:t>36</a:t>
            </a:fld>
            <a:endParaRPr lang="pt-BR"/>
          </a:p>
        </p:txBody>
      </p:sp>
    </p:spTree>
    <p:extLst>
      <p:ext uri="{BB962C8B-B14F-4D97-AF65-F5344CB8AC3E}">
        <p14:creationId xmlns:p14="http://schemas.microsoft.com/office/powerpoint/2010/main" xmlns="" val="10974235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solidFill>
            <a:srgbClr val="002060"/>
          </a:solidFill>
        </p:spPr>
        <p:txBody>
          <a:bodyPr/>
          <a:lstStyle/>
          <a:p>
            <a:r>
              <a:rPr lang="pt-BR" dirty="0" smtClean="0">
                <a:solidFill>
                  <a:srgbClr val="FF0000"/>
                </a:solidFill>
                <a:latin typeface="Arnprior" panose="02000400000000000000" pitchFamily="2" charset="0"/>
              </a:rPr>
              <a:t>FOLHA DE SÃO PAULO</a:t>
            </a:r>
            <a:endParaRPr lang="pt-BR" dirty="0">
              <a:solidFill>
                <a:srgbClr val="FF0000"/>
              </a:solidFill>
              <a:latin typeface="Arnprior" panose="02000400000000000000" pitchFamily="2" charset="0"/>
            </a:endParaRPr>
          </a:p>
        </p:txBody>
      </p:sp>
      <p:sp>
        <p:nvSpPr>
          <p:cNvPr id="3" name="Subtítulo 2"/>
          <p:cNvSpPr>
            <a:spLocks noGrp="1"/>
          </p:cNvSpPr>
          <p:nvPr>
            <p:ph type="subTitle" idx="1"/>
          </p:nvPr>
        </p:nvSpPr>
        <p:spPr/>
        <p:txBody>
          <a:bodyPr/>
          <a:lstStyle/>
          <a:p>
            <a:r>
              <a:rPr lang="pt-BR" dirty="0" smtClean="0">
                <a:solidFill>
                  <a:schemeClr val="accent5">
                    <a:lumMod val="75000"/>
                  </a:schemeClr>
                </a:solidFill>
              </a:rPr>
              <a:t>PRIMEIRO LUGAR NO QUESITO </a:t>
            </a:r>
          </a:p>
          <a:p>
            <a:r>
              <a:rPr lang="pt-BR" dirty="0" smtClean="0">
                <a:solidFill>
                  <a:schemeClr val="accent5">
                    <a:lumMod val="75000"/>
                  </a:schemeClr>
                </a:solidFill>
              </a:rPr>
              <a:t>INTERNACIONALIZAÇÃO</a:t>
            </a:r>
            <a:endParaRPr lang="pt-BR" dirty="0">
              <a:solidFill>
                <a:schemeClr val="accent5">
                  <a:lumMod val="75000"/>
                </a:schemeClr>
              </a:solidFill>
            </a:endParaRPr>
          </a:p>
        </p:txBody>
      </p:sp>
      <p:sp>
        <p:nvSpPr>
          <p:cNvPr id="6" name="Espaço Reservado para Número de Slide 5"/>
          <p:cNvSpPr>
            <a:spLocks noGrp="1"/>
          </p:cNvSpPr>
          <p:nvPr>
            <p:ph type="sldNum" sz="quarter" idx="12"/>
          </p:nvPr>
        </p:nvSpPr>
        <p:spPr/>
        <p:txBody>
          <a:bodyPr/>
          <a:lstStyle/>
          <a:p>
            <a:fld id="{5A40E282-7EDA-4CC2-946D-558ADDCF5466}" type="slidenum">
              <a:rPr lang="pt-BR" smtClean="0"/>
              <a:pPr/>
              <a:t>37</a:t>
            </a:fld>
            <a:endParaRPr lang="pt-BR"/>
          </a:p>
        </p:txBody>
      </p:sp>
    </p:spTree>
    <p:extLst>
      <p:ext uri="{BB962C8B-B14F-4D97-AF65-F5344CB8AC3E}">
        <p14:creationId xmlns:p14="http://schemas.microsoft.com/office/powerpoint/2010/main" xmlns="" val="19278668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11560" y="332656"/>
            <a:ext cx="8640960" cy="5909310"/>
          </a:xfrm>
          <a:prstGeom prst="rect">
            <a:avLst/>
          </a:prstGeom>
          <a:noFill/>
        </p:spPr>
        <p:txBody>
          <a:bodyPr wrap="square" rtlCol="0">
            <a:spAutoFit/>
          </a:bodyPr>
          <a:lstStyle/>
          <a:p>
            <a:r>
              <a:rPr lang="pt-BR" b="1" dirty="0" smtClean="0"/>
              <a:t>A </a:t>
            </a:r>
            <a:r>
              <a:rPr lang="pt-BR" b="1" dirty="0"/>
              <a:t>estrutura do BC&amp;T e a UFABC mudaram as minhas bases </a:t>
            </a:r>
            <a:r>
              <a:rPr lang="pt-BR" b="1" dirty="0" err="1"/>
              <a:t>educacionais,ampliaram</a:t>
            </a:r>
            <a:r>
              <a:rPr lang="pt-BR" b="1" dirty="0"/>
              <a:t> as minhas perspectivas de vida e visão de mundo. Devido ao programa do PDPD e 3 anos de iniciação </a:t>
            </a:r>
            <a:r>
              <a:rPr lang="pt-BR" b="1" dirty="0" smtClean="0"/>
              <a:t>cientifica </a:t>
            </a:r>
            <a:r>
              <a:rPr lang="pt-BR" b="1" dirty="0"/>
              <a:t>durante o BC&amp;T eu consegui ser aceito no mestrado de energia dando continuidade a minha pesquisa de IC e conciliando os estudos da pós-graduação com o quarto e quinto ano da engenharia aeroespacial.</a:t>
            </a:r>
            <a:br>
              <a:rPr lang="pt-BR" b="1" dirty="0"/>
            </a:br>
            <a:r>
              <a:rPr lang="pt-BR" b="1" dirty="0"/>
              <a:t>Gostaria de dedicar este prêmio (anexo) aos senhores professores e compartilhar essas experiência dos últimos anos mostrando o quando eu considero o BC&amp;T o grande diferencial e divisor de águas na minha </a:t>
            </a:r>
            <a:r>
              <a:rPr lang="pt-BR" b="1" dirty="0" smtClean="0"/>
              <a:t>formação </a:t>
            </a:r>
            <a:r>
              <a:rPr lang="pt-BR" b="1" dirty="0"/>
              <a:t>não apenas do ponto de vista cientifico e profissional, mas também pessoal, além das diversas portas que este curso pioneiro e ousado abriu na minha vida.</a:t>
            </a:r>
            <a:br>
              <a:rPr lang="pt-BR" b="1" dirty="0"/>
            </a:br>
            <a:r>
              <a:rPr lang="pt-BR" b="1" dirty="0"/>
              <a:t>Devo muito da pessoa que sou hoje ao trabalho dos senhores professores que mesmo com tanta dificuldade acreditaram neste projeto pedagógico interdisciplinar do BC&amp;T e que lutam dia após dia preparando aulas, pesquisando, orientando, apoiando projetos estudantis e de extensão para </a:t>
            </a:r>
            <a:r>
              <a:rPr lang="pt-BR" b="1" dirty="0" smtClean="0"/>
              <a:t>formar </a:t>
            </a:r>
            <a:r>
              <a:rPr lang="pt-BR" b="1" dirty="0"/>
              <a:t>profissionais de altíssima qualidade com consciência crítica do seu papel na sociedade.</a:t>
            </a:r>
            <a:endParaRPr lang="en-US" dirty="0"/>
          </a:p>
          <a:p>
            <a:r>
              <a:rPr lang="pt-BR" b="1" dirty="0"/>
              <a:t>"Um sonho que você sonha sozinho é apenas um sonho. Um sonho que você sonha junto é realidade</a:t>
            </a:r>
            <a:r>
              <a:rPr lang="pt-BR" b="1" dirty="0" smtClean="0"/>
              <a:t>”. (</a:t>
            </a:r>
            <a:r>
              <a:rPr lang="pt-BR" b="1" dirty="0"/>
              <a:t>John Lennon</a:t>
            </a:r>
            <a:r>
              <a:rPr lang="pt-BR" b="1" dirty="0" smtClean="0"/>
              <a:t>).</a:t>
            </a:r>
          </a:p>
          <a:p>
            <a:endParaRPr lang="pt-BR" b="1" dirty="0"/>
          </a:p>
          <a:p>
            <a:r>
              <a:rPr lang="pt-BR" b="1" dirty="0"/>
              <a:t>Grato, Thiago Alencar.</a:t>
            </a:r>
            <a:endParaRPr lang="en-US" dirty="0"/>
          </a:p>
          <a:p>
            <a:r>
              <a:rPr lang="pt-BR" b="1" dirty="0"/>
              <a:t/>
            </a:r>
            <a:br>
              <a:rPr lang="pt-BR" b="1" dirty="0"/>
            </a:br>
            <a:endParaRPr lang="pt-BR" dirty="0"/>
          </a:p>
        </p:txBody>
      </p:sp>
    </p:spTree>
    <p:extLst>
      <p:ext uri="{BB962C8B-B14F-4D97-AF65-F5344CB8AC3E}">
        <p14:creationId xmlns:p14="http://schemas.microsoft.com/office/powerpoint/2010/main" xmlns="" val="21001002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Prêmio internacional do IEEE Latin America para aluno da UFABC"/>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83768" y="1215802"/>
            <a:ext cx="3371850" cy="45894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0713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395536" y="188640"/>
            <a:ext cx="8561476" cy="1200329"/>
          </a:xfrm>
          <a:prstGeom prst="rect">
            <a:avLst/>
          </a:prstGeom>
          <a:noFill/>
        </p:spPr>
        <p:txBody>
          <a:bodyPr wrap="square" rtlCol="0">
            <a:spAutoFit/>
          </a:bodyPr>
          <a:lstStyle/>
          <a:p>
            <a:pPr algn="ctr"/>
            <a:r>
              <a:rPr lang="en-US" sz="24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rPr>
              <a:t>MAIN DRIVING FORCES OF SCIENTIFIC KNOWLEDGE COMPUTATION</a:t>
            </a:r>
            <a:endParaRPr lang="en-US" sz="2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endParaRPr>
          </a:p>
          <a:p>
            <a:pPr algn="ctr"/>
            <a:endParaRPr lang="en-US" sz="2400" b="1" dirty="0" smtClean="0">
              <a:latin typeface="Comic Sans MS" panose="030F0702030302020204" pitchFamily="66" charset="0"/>
            </a:endParaRPr>
          </a:p>
        </p:txBody>
      </p:sp>
      <p:pic>
        <p:nvPicPr>
          <p:cNvPr id="6" name="Picture 2" descr="http://www.mocom2020.com/data/2009/05/computer-power-future.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107267"/>
            <a:ext cx="8388000" cy="53460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855739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827584" y="1484784"/>
            <a:ext cx="7344816" cy="3970318"/>
          </a:xfrm>
          <a:prstGeom prst="rect">
            <a:avLst/>
          </a:prstGeom>
          <a:noFill/>
        </p:spPr>
        <p:txBody>
          <a:bodyPr wrap="square" rtlCol="0">
            <a:spAutoFit/>
          </a:bodyPr>
          <a:lstStyle/>
          <a:p>
            <a:r>
              <a:rPr lang="en-US" dirty="0">
                <a:hlinkClick r:id="rId2"/>
              </a:rPr>
              <a:t>The Federal University of ABC (UFABC)</a:t>
            </a:r>
            <a:endParaRPr lang="en-US" dirty="0"/>
          </a:p>
          <a:p>
            <a:r>
              <a:rPr lang="en-US" dirty="0"/>
              <a:t>UFABC is proving the shining example of what public higher education in Brazil can become</a:t>
            </a:r>
          </a:p>
          <a:p>
            <a:r>
              <a:rPr lang="en-US" dirty="0"/>
              <a:t> </a:t>
            </a:r>
          </a:p>
          <a:p>
            <a:r>
              <a:rPr lang="en-US" cap="all" dirty="0"/>
              <a:t>THEGUARDIAN.COM</a:t>
            </a:r>
            <a:endParaRPr lang="en-US" dirty="0"/>
          </a:p>
          <a:p>
            <a:r>
              <a:rPr lang="en-US" cap="all" dirty="0"/>
              <a:t> </a:t>
            </a:r>
            <a:endParaRPr lang="en-US" dirty="0"/>
          </a:p>
          <a:p>
            <a:r>
              <a:rPr lang="en-US" dirty="0"/>
              <a:t>The Federal University of ABC (UFABC)</a:t>
            </a:r>
          </a:p>
          <a:p>
            <a:r>
              <a:rPr lang="en-US" dirty="0"/>
              <a:t>President Lula may have drawn much of his power base from the unions he represented in local industry, but in the creation of the ABC region’s Federal University he has paid back that loyalty. Shaking off the image of closed-off laboratories, conservative approaches and reluctance to change, UFABC is proving the shining example of what public higher education in Brazil can become</a:t>
            </a:r>
          </a:p>
          <a:p>
            <a:endParaRPr lang="pt-BR" dirty="0"/>
          </a:p>
        </p:txBody>
      </p:sp>
    </p:spTree>
    <p:extLst>
      <p:ext uri="{BB962C8B-B14F-4D97-AF65-F5344CB8AC3E}">
        <p14:creationId xmlns:p14="http://schemas.microsoft.com/office/powerpoint/2010/main" xmlns="" val="20636519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puc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13360" y="727472"/>
            <a:ext cx="4917281" cy="54042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33748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p:cNvGraphicFramePr>
            <a:graphicFrameLocks noChangeAspect="1"/>
          </p:cNvGraphicFramePr>
          <p:nvPr>
            <p:extLst/>
          </p:nvPr>
        </p:nvGraphicFramePr>
        <p:xfrm>
          <a:off x="6660232" y="1584037"/>
          <a:ext cx="1492250" cy="935037"/>
        </p:xfrm>
        <a:graphic>
          <a:graphicData uri="http://schemas.openxmlformats.org/presentationml/2006/ole">
            <p:oleObj spid="_x0000_s8206" name="Equação" r:id="rId6" imgW="749160" imgH="469800" progId="Equation.3">
              <p:embed/>
            </p:oleObj>
          </a:graphicData>
        </a:graphic>
      </p:graphicFrame>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02308" y="2842064"/>
            <a:ext cx="1956792" cy="4429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02298" y="3500167"/>
            <a:ext cx="1953379" cy="5769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30174" y="4196351"/>
            <a:ext cx="1953379" cy="807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70" name="Objeto 69"/>
          <p:cNvGraphicFramePr>
            <a:graphicFrameLocks noChangeAspect="1"/>
          </p:cNvGraphicFramePr>
          <p:nvPr>
            <p:extLst/>
          </p:nvPr>
        </p:nvGraphicFramePr>
        <p:xfrm>
          <a:off x="5148064" y="1506250"/>
          <a:ext cx="869950" cy="1090612"/>
        </p:xfrm>
        <a:graphic>
          <a:graphicData uri="http://schemas.openxmlformats.org/presentationml/2006/ole">
            <p:oleObj spid="_x0000_s8207" name="Equação" r:id="rId10" imgW="545863" imgH="685502" progId="Equation.3">
              <p:embed/>
            </p:oleObj>
          </a:graphicData>
        </a:graphic>
      </p:graphicFrame>
      <p:graphicFrame>
        <p:nvGraphicFramePr>
          <p:cNvPr id="72" name="Objeto 71"/>
          <p:cNvGraphicFramePr>
            <a:graphicFrameLocks noChangeAspect="1"/>
          </p:cNvGraphicFramePr>
          <p:nvPr>
            <p:extLst/>
          </p:nvPr>
        </p:nvGraphicFramePr>
        <p:xfrm>
          <a:off x="3412207" y="1749375"/>
          <a:ext cx="1081088" cy="698500"/>
        </p:xfrm>
        <a:graphic>
          <a:graphicData uri="http://schemas.openxmlformats.org/presentationml/2006/ole">
            <p:oleObj spid="_x0000_s8208" name="Equação" r:id="rId11" imgW="609480" imgH="393480" progId="Equation.3">
              <p:embed/>
            </p:oleObj>
          </a:graphicData>
        </a:graphic>
      </p:graphicFrame>
      <p:graphicFrame>
        <p:nvGraphicFramePr>
          <p:cNvPr id="73" name="Objeto 72"/>
          <p:cNvGraphicFramePr>
            <a:graphicFrameLocks noChangeAspect="1"/>
          </p:cNvGraphicFramePr>
          <p:nvPr>
            <p:extLst/>
          </p:nvPr>
        </p:nvGraphicFramePr>
        <p:xfrm>
          <a:off x="802060" y="1691193"/>
          <a:ext cx="1157288" cy="360363"/>
        </p:xfrm>
        <a:graphic>
          <a:graphicData uri="http://schemas.openxmlformats.org/presentationml/2006/ole">
            <p:oleObj spid="_x0000_s8209" name="Equação" r:id="rId12" imgW="571004" imgH="177646" progId="Equation.3">
              <p:embed/>
            </p:oleObj>
          </a:graphicData>
        </a:graphic>
      </p:graphicFrame>
      <p:sp>
        <p:nvSpPr>
          <p:cNvPr id="80" name="CaixaDeTexto 79"/>
          <p:cNvSpPr txBox="1"/>
          <p:nvPr/>
        </p:nvSpPr>
        <p:spPr>
          <a:xfrm>
            <a:off x="1691680" y="3707740"/>
            <a:ext cx="567784" cy="369332"/>
          </a:xfrm>
          <a:prstGeom prst="rect">
            <a:avLst/>
          </a:prstGeom>
          <a:noFill/>
        </p:spPr>
        <p:txBody>
          <a:bodyPr wrap="none" rtlCol="0">
            <a:spAutoFit/>
          </a:bodyPr>
          <a:lstStyle/>
          <a:p>
            <a:r>
              <a:rPr lang="en-US" dirty="0">
                <a:solidFill>
                  <a:srgbClr val="FF0000"/>
                </a:solidFill>
                <a:latin typeface="Book Antiqua" pitchFamily="18" charset="0"/>
              </a:rPr>
              <a:t>b</a:t>
            </a:r>
            <a:r>
              <a:rPr lang="en-US" dirty="0" smtClean="0">
                <a:solidFill>
                  <a:srgbClr val="FF0000"/>
                </a:solidFill>
                <a:latin typeface="Book Antiqua" pitchFamily="18" charset="0"/>
              </a:rPr>
              <a:t>=3</a:t>
            </a:r>
            <a:endParaRPr lang="en-US" dirty="0">
              <a:solidFill>
                <a:srgbClr val="FF0000"/>
              </a:solidFill>
              <a:latin typeface="Book Antiqua" pitchFamily="18" charset="0"/>
            </a:endParaRPr>
          </a:p>
        </p:txBody>
      </p:sp>
      <p:sp>
        <p:nvSpPr>
          <p:cNvPr id="97" name="CaixaDeTexto 96"/>
          <p:cNvSpPr txBox="1"/>
          <p:nvPr/>
        </p:nvSpPr>
        <p:spPr>
          <a:xfrm>
            <a:off x="1691680" y="4643844"/>
            <a:ext cx="740908" cy="369332"/>
          </a:xfrm>
          <a:prstGeom prst="rect">
            <a:avLst/>
          </a:prstGeom>
          <a:noFill/>
        </p:spPr>
        <p:txBody>
          <a:bodyPr wrap="none" rtlCol="0">
            <a:spAutoFit/>
          </a:bodyPr>
          <a:lstStyle/>
          <a:p>
            <a:r>
              <a:rPr lang="en-US" dirty="0" smtClean="0">
                <a:latin typeface="Book Antiqua" pitchFamily="18" charset="0"/>
              </a:rPr>
              <a:t>b=2.5</a:t>
            </a:r>
            <a:endParaRPr lang="en-US" dirty="0">
              <a:latin typeface="Book Antiqua" pitchFamily="18" charset="0"/>
            </a:endParaRPr>
          </a:p>
        </p:txBody>
      </p:sp>
      <p:sp>
        <p:nvSpPr>
          <p:cNvPr id="98" name="CaixaDeTexto 97"/>
          <p:cNvSpPr txBox="1"/>
          <p:nvPr/>
        </p:nvSpPr>
        <p:spPr>
          <a:xfrm>
            <a:off x="1619672" y="2843644"/>
            <a:ext cx="856325" cy="369332"/>
          </a:xfrm>
          <a:prstGeom prst="rect">
            <a:avLst/>
          </a:prstGeom>
          <a:noFill/>
        </p:spPr>
        <p:txBody>
          <a:bodyPr wrap="none" rtlCol="0">
            <a:spAutoFit/>
          </a:bodyPr>
          <a:lstStyle/>
          <a:p>
            <a:r>
              <a:rPr lang="en-US" dirty="0" smtClean="0">
                <a:solidFill>
                  <a:srgbClr val="FF0000"/>
                </a:solidFill>
                <a:latin typeface="Book Antiqua" pitchFamily="18" charset="0"/>
              </a:rPr>
              <a:t>b=3.56</a:t>
            </a:r>
            <a:endParaRPr lang="en-US" dirty="0">
              <a:solidFill>
                <a:srgbClr val="FF0000"/>
              </a:solidFill>
              <a:latin typeface="Book Antiqua" pitchFamily="18" charset="0"/>
            </a:endParaRPr>
          </a:p>
        </p:txBody>
      </p:sp>
      <p:sp>
        <p:nvSpPr>
          <p:cNvPr id="106" name="CaixaDeTexto 105"/>
          <p:cNvSpPr txBox="1"/>
          <p:nvPr/>
        </p:nvSpPr>
        <p:spPr>
          <a:xfrm>
            <a:off x="1835696" y="2236222"/>
            <a:ext cx="769612" cy="369332"/>
          </a:xfrm>
          <a:prstGeom prst="rect">
            <a:avLst/>
          </a:prstGeom>
          <a:noFill/>
        </p:spPr>
        <p:txBody>
          <a:bodyPr wrap="square" rtlCol="0">
            <a:spAutoFit/>
          </a:bodyPr>
          <a:lstStyle/>
          <a:p>
            <a:r>
              <a:rPr lang="en-US" dirty="0" smtClean="0">
                <a:latin typeface="Book Antiqua" pitchFamily="18" charset="0"/>
              </a:rPr>
              <a:t>b=4</a:t>
            </a:r>
            <a:endParaRPr lang="en-US" dirty="0">
              <a:latin typeface="Book Antiqua" pitchFamily="18" charset="0"/>
            </a:endParaRPr>
          </a:p>
        </p:txBody>
      </p:sp>
      <p:sp>
        <p:nvSpPr>
          <p:cNvPr id="107" name="CaixaDeTexto 106"/>
          <p:cNvSpPr txBox="1"/>
          <p:nvPr/>
        </p:nvSpPr>
        <p:spPr>
          <a:xfrm>
            <a:off x="1691680" y="5733256"/>
            <a:ext cx="567784" cy="369332"/>
          </a:xfrm>
          <a:prstGeom prst="rect">
            <a:avLst/>
          </a:prstGeom>
          <a:noFill/>
        </p:spPr>
        <p:txBody>
          <a:bodyPr wrap="none" rtlCol="0">
            <a:spAutoFit/>
          </a:bodyPr>
          <a:lstStyle/>
          <a:p>
            <a:r>
              <a:rPr lang="en-US" dirty="0" smtClean="0">
                <a:solidFill>
                  <a:srgbClr val="FF0000"/>
                </a:solidFill>
                <a:latin typeface="Book Antiqua" pitchFamily="18" charset="0"/>
              </a:rPr>
              <a:t>b=2</a:t>
            </a:r>
            <a:endParaRPr lang="en-US" dirty="0">
              <a:solidFill>
                <a:srgbClr val="FF0000"/>
              </a:solidFill>
              <a:latin typeface="Book Antiqua" pitchFamily="18" charset="0"/>
            </a:endParaRPr>
          </a:p>
        </p:txBody>
      </p:sp>
      <p:cxnSp>
        <p:nvCxnSpPr>
          <p:cNvPr id="96" name="Conector reto 95"/>
          <p:cNvCxnSpPr/>
          <p:nvPr/>
        </p:nvCxnSpPr>
        <p:spPr>
          <a:xfrm>
            <a:off x="430177" y="6093296"/>
            <a:ext cx="19774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Conector reto 109"/>
          <p:cNvCxnSpPr/>
          <p:nvPr/>
        </p:nvCxnSpPr>
        <p:spPr>
          <a:xfrm rot="16200000">
            <a:off x="908648" y="5580184"/>
            <a:ext cx="99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CaixaDeTexto 98"/>
          <p:cNvSpPr txBox="1"/>
          <p:nvPr/>
        </p:nvSpPr>
        <p:spPr>
          <a:xfrm>
            <a:off x="755576" y="476672"/>
            <a:ext cx="7272808"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latin typeface="Book Antiqua" pitchFamily="18" charset="0"/>
              </a:rPr>
              <a:t>FRACTAL SOUND</a:t>
            </a:r>
            <a:endParaRPr lang="en-US" sz="2400" b="1" dirty="0">
              <a:effectLst>
                <a:outerShdw blurRad="38100" dist="38100" dir="2700000" algn="tl">
                  <a:srgbClr val="000000">
                    <a:alpha val="43137"/>
                  </a:srgbClr>
                </a:outerShdw>
              </a:effectLst>
              <a:latin typeface="Book Antiqua" pitchFamily="18" charset="0"/>
            </a:endParaRPr>
          </a:p>
        </p:txBody>
      </p:sp>
      <p:cxnSp>
        <p:nvCxnSpPr>
          <p:cNvPr id="101" name="Conector reto 100"/>
          <p:cNvCxnSpPr/>
          <p:nvPr/>
        </p:nvCxnSpPr>
        <p:spPr>
          <a:xfrm>
            <a:off x="395536" y="2636912"/>
            <a:ext cx="493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Conector reto 113"/>
          <p:cNvCxnSpPr/>
          <p:nvPr/>
        </p:nvCxnSpPr>
        <p:spPr>
          <a:xfrm>
            <a:off x="890101" y="2636912"/>
            <a:ext cx="493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Conector reto 107"/>
          <p:cNvCxnSpPr/>
          <p:nvPr/>
        </p:nvCxnSpPr>
        <p:spPr>
          <a:xfrm>
            <a:off x="888736" y="2636912"/>
            <a:ext cx="0" cy="1327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Conector reto 116"/>
          <p:cNvCxnSpPr/>
          <p:nvPr/>
        </p:nvCxnSpPr>
        <p:spPr>
          <a:xfrm>
            <a:off x="1383301" y="2636912"/>
            <a:ext cx="0" cy="1327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Conector reto 117"/>
          <p:cNvCxnSpPr/>
          <p:nvPr/>
        </p:nvCxnSpPr>
        <p:spPr>
          <a:xfrm>
            <a:off x="1403648" y="2636912"/>
            <a:ext cx="493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Conector reto 118"/>
          <p:cNvCxnSpPr/>
          <p:nvPr/>
        </p:nvCxnSpPr>
        <p:spPr>
          <a:xfrm>
            <a:off x="1898213" y="2636912"/>
            <a:ext cx="493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Conector reto 119"/>
          <p:cNvCxnSpPr/>
          <p:nvPr/>
        </p:nvCxnSpPr>
        <p:spPr>
          <a:xfrm>
            <a:off x="1896848" y="2636912"/>
            <a:ext cx="0" cy="1327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23" name="Picture 3"/>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419872" y="3140968"/>
            <a:ext cx="5199202" cy="29593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9" name="CaixaDeTexto 108"/>
          <p:cNvSpPr txBox="1"/>
          <p:nvPr/>
        </p:nvSpPr>
        <p:spPr>
          <a:xfrm>
            <a:off x="2498819" y="2472732"/>
            <a:ext cx="864096" cy="369332"/>
          </a:xfrm>
          <a:prstGeom prst="rect">
            <a:avLst/>
          </a:prstGeom>
          <a:noFill/>
        </p:spPr>
        <p:txBody>
          <a:bodyPr wrap="square" rtlCol="0">
            <a:spAutoFit/>
          </a:bodyPr>
          <a:lstStyle/>
          <a:p>
            <a:r>
              <a:rPr lang="en-US" dirty="0">
                <a:latin typeface="Book Antiqua" pitchFamily="18" charset="0"/>
              </a:rPr>
              <a:t>k</a:t>
            </a:r>
            <a:r>
              <a:rPr lang="en-US" dirty="0" smtClean="0">
                <a:latin typeface="Book Antiqua" pitchFamily="18" charset="0"/>
              </a:rPr>
              <a:t>=1</a:t>
            </a:r>
            <a:endParaRPr lang="en-US" dirty="0">
              <a:latin typeface="Book Antiqua" pitchFamily="18" charset="0"/>
            </a:endParaRPr>
          </a:p>
        </p:txBody>
      </p:sp>
      <p:sp>
        <p:nvSpPr>
          <p:cNvPr id="125" name="CaixaDeTexto 124"/>
          <p:cNvSpPr txBox="1"/>
          <p:nvPr/>
        </p:nvSpPr>
        <p:spPr>
          <a:xfrm>
            <a:off x="2411760" y="3068960"/>
            <a:ext cx="864096" cy="369332"/>
          </a:xfrm>
          <a:prstGeom prst="rect">
            <a:avLst/>
          </a:prstGeom>
          <a:noFill/>
        </p:spPr>
        <p:txBody>
          <a:bodyPr wrap="square" rtlCol="0">
            <a:spAutoFit/>
          </a:bodyPr>
          <a:lstStyle/>
          <a:p>
            <a:r>
              <a:rPr lang="en-US" dirty="0">
                <a:latin typeface="Book Antiqua" pitchFamily="18" charset="0"/>
              </a:rPr>
              <a:t>k</a:t>
            </a:r>
            <a:r>
              <a:rPr lang="en-US" dirty="0" smtClean="0">
                <a:latin typeface="Book Antiqua" pitchFamily="18" charset="0"/>
              </a:rPr>
              <a:t>=1</a:t>
            </a:r>
            <a:endParaRPr lang="en-US" dirty="0">
              <a:latin typeface="Book Antiqua" pitchFamily="18" charset="0"/>
            </a:endParaRPr>
          </a:p>
        </p:txBody>
      </p:sp>
      <p:sp>
        <p:nvSpPr>
          <p:cNvPr id="126" name="CaixaDeTexto 125"/>
          <p:cNvSpPr txBox="1"/>
          <p:nvPr/>
        </p:nvSpPr>
        <p:spPr>
          <a:xfrm>
            <a:off x="2411760" y="3851756"/>
            <a:ext cx="864096" cy="369332"/>
          </a:xfrm>
          <a:prstGeom prst="rect">
            <a:avLst/>
          </a:prstGeom>
          <a:noFill/>
        </p:spPr>
        <p:txBody>
          <a:bodyPr wrap="square" rtlCol="0">
            <a:spAutoFit/>
          </a:bodyPr>
          <a:lstStyle/>
          <a:p>
            <a:r>
              <a:rPr lang="en-US" dirty="0">
                <a:latin typeface="Book Antiqua" pitchFamily="18" charset="0"/>
              </a:rPr>
              <a:t>k</a:t>
            </a:r>
            <a:r>
              <a:rPr lang="en-US" dirty="0" smtClean="0">
                <a:latin typeface="Book Antiqua" pitchFamily="18" charset="0"/>
              </a:rPr>
              <a:t>=1</a:t>
            </a:r>
            <a:endParaRPr lang="en-US" dirty="0">
              <a:latin typeface="Book Antiqua" pitchFamily="18" charset="0"/>
            </a:endParaRPr>
          </a:p>
        </p:txBody>
      </p:sp>
      <p:sp>
        <p:nvSpPr>
          <p:cNvPr id="127" name="CaixaDeTexto 126"/>
          <p:cNvSpPr txBox="1"/>
          <p:nvPr/>
        </p:nvSpPr>
        <p:spPr>
          <a:xfrm>
            <a:off x="2483768" y="4787860"/>
            <a:ext cx="864096" cy="369332"/>
          </a:xfrm>
          <a:prstGeom prst="rect">
            <a:avLst/>
          </a:prstGeom>
          <a:noFill/>
        </p:spPr>
        <p:txBody>
          <a:bodyPr wrap="square" rtlCol="0">
            <a:spAutoFit/>
          </a:bodyPr>
          <a:lstStyle/>
          <a:p>
            <a:r>
              <a:rPr lang="en-US" dirty="0">
                <a:latin typeface="Book Antiqua" pitchFamily="18" charset="0"/>
              </a:rPr>
              <a:t>k</a:t>
            </a:r>
            <a:r>
              <a:rPr lang="en-US" dirty="0" smtClean="0">
                <a:latin typeface="Book Antiqua" pitchFamily="18" charset="0"/>
              </a:rPr>
              <a:t>=1</a:t>
            </a:r>
            <a:endParaRPr lang="en-US" dirty="0">
              <a:latin typeface="Book Antiqua" pitchFamily="18" charset="0"/>
            </a:endParaRPr>
          </a:p>
        </p:txBody>
      </p:sp>
      <p:sp>
        <p:nvSpPr>
          <p:cNvPr id="128" name="CaixaDeTexto 127"/>
          <p:cNvSpPr txBox="1"/>
          <p:nvPr/>
        </p:nvSpPr>
        <p:spPr>
          <a:xfrm>
            <a:off x="2483768" y="5867980"/>
            <a:ext cx="864096" cy="369332"/>
          </a:xfrm>
          <a:prstGeom prst="rect">
            <a:avLst/>
          </a:prstGeom>
          <a:noFill/>
        </p:spPr>
        <p:txBody>
          <a:bodyPr wrap="square" rtlCol="0">
            <a:spAutoFit/>
          </a:bodyPr>
          <a:lstStyle/>
          <a:p>
            <a:r>
              <a:rPr lang="en-US" dirty="0">
                <a:latin typeface="Book Antiqua" pitchFamily="18" charset="0"/>
              </a:rPr>
              <a:t>k</a:t>
            </a:r>
            <a:r>
              <a:rPr lang="en-US" dirty="0" smtClean="0">
                <a:latin typeface="Book Antiqua" pitchFamily="18" charset="0"/>
              </a:rPr>
              <a:t>=1</a:t>
            </a:r>
            <a:endParaRPr lang="en-US" dirty="0">
              <a:latin typeface="Book Antiqua" pitchFamily="18" charset="0"/>
            </a:endParaRPr>
          </a:p>
        </p:txBody>
      </p:sp>
      <p:pic>
        <p:nvPicPr>
          <p:cNvPr id="111" name="EscalaMusicalInvertida.wav">
            <a:hlinkClick r:id="" action="ppaction://media"/>
          </p:cNvPr>
          <p:cNvPicPr>
            <a:picLocks noChangeAspect="1"/>
          </p:cNvPicPr>
          <p:nvPr>
            <a:audioFile r:link="rId2"/>
            <p:extLst>
              <p:ext uri="{DAA4B4D4-6D71-4841-9C94-3DE7FCFB9230}">
                <p14:media xmlns:p14="http://schemas.microsoft.com/office/powerpoint/2010/main" xmlns="" r:embed="rId14"/>
              </p:ext>
            </p:extLst>
          </p:nvPr>
        </p:nvPicPr>
        <p:blipFill>
          <a:blip r:embed="rId15" cstate="print"/>
          <a:stretch>
            <a:fillRect/>
          </a:stretch>
        </p:blipFill>
        <p:spPr>
          <a:xfrm>
            <a:off x="7418784" y="171872"/>
            <a:ext cx="609600" cy="609600"/>
          </a:xfrm>
          <a:prstGeom prst="rect">
            <a:avLst/>
          </a:prstGeom>
        </p:spPr>
      </p:pic>
      <p:pic>
        <p:nvPicPr>
          <p:cNvPr id="112" name="Triadic.wav">
            <a:hlinkClick r:id="" action="ppaction://media"/>
          </p:cNvPr>
          <p:cNvPicPr>
            <a:picLocks noChangeAspect="1"/>
          </p:cNvPicPr>
          <p:nvPr>
            <a:audioFile r:link="rId3"/>
            <p:extLst>
              <p:ext uri="{DAA4B4D4-6D71-4841-9C94-3DE7FCFB9230}">
                <p14:media xmlns:p14="http://schemas.microsoft.com/office/powerpoint/2010/main" xmlns="" r:embed="rId16"/>
              </p:ext>
            </p:extLst>
          </p:nvPr>
        </p:nvPicPr>
        <p:blipFill>
          <a:blip r:embed="rId15" cstate="print"/>
          <a:stretch>
            <a:fillRect/>
          </a:stretch>
        </p:blipFill>
        <p:spPr>
          <a:xfrm>
            <a:off x="7418784" y="804148"/>
            <a:ext cx="609600" cy="609600"/>
          </a:xfrm>
          <a:prstGeom prst="rect">
            <a:avLst/>
          </a:prstGeom>
        </p:spPr>
      </p:pic>
      <p:pic>
        <p:nvPicPr>
          <p:cNvPr id="113" name="Quadratic.wav">
            <a:hlinkClick r:id="" action="ppaction://media"/>
          </p:cNvPr>
          <p:cNvPicPr>
            <a:picLocks noChangeAspect="1"/>
          </p:cNvPicPr>
          <p:nvPr>
            <a:audioFile r:link="rId4"/>
            <p:extLst>
              <p:ext uri="{DAA4B4D4-6D71-4841-9C94-3DE7FCFB9230}">
                <p14:media xmlns:p14="http://schemas.microsoft.com/office/powerpoint/2010/main" xmlns="" r:embed="rId17"/>
              </p:ext>
            </p:extLst>
          </p:nvPr>
        </p:nvPicPr>
        <p:blipFill>
          <a:blip r:embed="rId15" cstate="print"/>
          <a:stretch>
            <a:fillRect/>
          </a:stretch>
        </p:blipFill>
        <p:spPr>
          <a:xfrm>
            <a:off x="8314274" y="499348"/>
            <a:ext cx="609600" cy="609600"/>
          </a:xfrm>
          <a:prstGeom prst="rect">
            <a:avLst/>
          </a:prstGeom>
        </p:spPr>
      </p:pic>
    </p:spTree>
    <p:extLst>
      <p:ext uri="{BB962C8B-B14F-4D97-AF65-F5344CB8AC3E}">
        <p14:creationId xmlns:p14="http://schemas.microsoft.com/office/powerpoint/2010/main" xmlns="" val="37268024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0" fill="hold"/>
                                        <p:tgtEl>
                                          <p:spTgt spid="111"/>
                                        </p:tgtEl>
                                      </p:cBhvr>
                                    </p:cmd>
                                  </p:childTnLst>
                                </p:cTn>
                              </p:par>
                            </p:childTnLst>
                          </p:cTn>
                        </p:par>
                      </p:childTnLst>
                    </p:cTn>
                  </p:par>
                </p:childTnLst>
              </p:cTn>
              <p:nextCondLst>
                <p:cond evt="onClick" delay="0">
                  <p:tgtEl>
                    <p:spTgt spid="111"/>
                  </p:tgtEl>
                </p:cond>
              </p:nextCondLst>
            </p:seq>
            <p:audio>
              <p:cMediaNode vol="80000">
                <p:cTn id="7" fill="hold" display="0">
                  <p:stCondLst>
                    <p:cond delay="indefinite"/>
                  </p:stCondLst>
                  <p:endCondLst>
                    <p:cond evt="onStopAudio" delay="0">
                      <p:tgtEl>
                        <p:sldTgt/>
                      </p:tgtEl>
                    </p:cond>
                  </p:endCondLst>
                </p:cTn>
                <p:tgtEl>
                  <p:spTgt spid="111"/>
                </p:tgtEl>
              </p:cMediaNode>
            </p:audio>
            <p:seq concurrent="1" nextAc="seek">
              <p:cTn id="8" restart="whenNotActive" fill="hold" evtFilter="cancelBubble" nodeType="interactiveSeq">
                <p:stCondLst>
                  <p:cond evt="onClick" delay="0">
                    <p:tgtEl>
                      <p:spTgt spid="11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000" fill="hold"/>
                                        <p:tgtEl>
                                          <p:spTgt spid="112"/>
                                        </p:tgtEl>
                                      </p:cBhvr>
                                    </p:cmd>
                                  </p:childTnLst>
                                </p:cTn>
                              </p:par>
                            </p:childTnLst>
                          </p:cTn>
                        </p:par>
                      </p:childTnLst>
                    </p:cTn>
                  </p:par>
                </p:childTnLst>
              </p:cTn>
              <p:nextCondLst>
                <p:cond evt="onClick" delay="0">
                  <p:tgtEl>
                    <p:spTgt spid="112"/>
                  </p:tgtEl>
                </p:cond>
              </p:nextCondLst>
            </p:seq>
            <p:audio>
              <p:cMediaNode vol="39623">
                <p:cTn id="13" fill="hold" display="0">
                  <p:stCondLst>
                    <p:cond delay="indefinite"/>
                  </p:stCondLst>
                  <p:endCondLst>
                    <p:cond evt="onStopAudio" delay="0">
                      <p:tgtEl>
                        <p:sldTgt/>
                      </p:tgtEl>
                    </p:cond>
                  </p:endCondLst>
                </p:cTn>
                <p:tgtEl>
                  <p:spTgt spid="112"/>
                </p:tgtEl>
              </p:cMediaNode>
            </p:audio>
            <p:seq concurrent="1" nextAc="seek">
              <p:cTn id="14" restart="whenNotActive" fill="hold" evtFilter="cancelBubble" nodeType="interactiveSeq">
                <p:stCondLst>
                  <p:cond evt="onClick" delay="0">
                    <p:tgtEl>
                      <p:spTgt spid="113"/>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6000" fill="hold"/>
                                        <p:tgtEl>
                                          <p:spTgt spid="113"/>
                                        </p:tgtEl>
                                      </p:cBhvr>
                                    </p:cmd>
                                  </p:childTnLst>
                                </p:cTn>
                              </p:par>
                            </p:childTnLst>
                          </p:cTn>
                        </p:par>
                      </p:childTnLst>
                    </p:cTn>
                  </p:par>
                </p:childTnLst>
              </p:cTn>
              <p:nextCondLst>
                <p:cond evt="onClick" delay="0">
                  <p:tgtEl>
                    <p:spTgt spid="113"/>
                  </p:tgtEl>
                </p:cond>
              </p:nextCondLst>
            </p:seq>
            <p:audio>
              <p:cMediaNode vol="39623">
                <p:cTn id="19" fill="hold" display="0">
                  <p:stCondLst>
                    <p:cond delay="indefinite"/>
                  </p:stCondLst>
                  <p:endCondLst>
                    <p:cond evt="onStopAudio" delay="0">
                      <p:tgtEl>
                        <p:sldTgt/>
                      </p:tgtEl>
                    </p:cond>
                  </p:endCondLst>
                </p:cTn>
                <p:tgtEl>
                  <p:spTgt spid="113"/>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331640" y="764704"/>
            <a:ext cx="6336704"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latin typeface="Book Antiqua" pitchFamily="18" charset="0"/>
              </a:rPr>
              <a:t>DO YOU RECOGNIZE THE MUSIC?</a:t>
            </a:r>
            <a:endParaRPr lang="en-US" sz="2400" b="1" dirty="0">
              <a:effectLst>
                <a:outerShdw blurRad="38100" dist="38100" dir="2700000" algn="tl">
                  <a:srgbClr val="000000">
                    <a:alpha val="43137"/>
                  </a:srgbClr>
                </a:outerShdw>
              </a:effectLst>
              <a:latin typeface="Book Antiqua" pitchFamily="18" charset="0"/>
            </a:endParaRPr>
          </a:p>
        </p:txBody>
      </p:sp>
      <p:pic>
        <p:nvPicPr>
          <p:cNvPr id="3" name="QuadraticaPoderoso.wav">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1691680" y="2166392"/>
            <a:ext cx="609600" cy="609600"/>
          </a:xfrm>
          <a:prstGeom prst="rect">
            <a:avLst/>
          </a:prstGeom>
        </p:spPr>
      </p:pic>
      <p:pic>
        <p:nvPicPr>
          <p:cNvPr id="4" name="KochPoderoso.wav">
            <a:hlinkClick r:id="" action="ppaction://media"/>
          </p:cNvPr>
          <p:cNvPicPr>
            <a:picLocks noChangeAspect="1"/>
          </p:cNvPicPr>
          <p:nvPr>
            <a:audioFile r:link="rId2"/>
            <p:extLst>
              <p:ext uri="{DAA4B4D4-6D71-4841-9C94-3DE7FCFB9230}">
                <p14:media xmlns:p14="http://schemas.microsoft.com/office/powerpoint/2010/main" xmlns="" r:embed="rId7"/>
              </p:ext>
            </p:extLst>
          </p:nvPr>
        </p:nvPicPr>
        <p:blipFill>
          <a:blip r:embed="rId6" cstate="print"/>
          <a:stretch>
            <a:fillRect/>
          </a:stretch>
        </p:blipFill>
        <p:spPr>
          <a:xfrm>
            <a:off x="3707904" y="2166392"/>
            <a:ext cx="609600" cy="609600"/>
          </a:xfrm>
          <a:prstGeom prst="rect">
            <a:avLst/>
          </a:prstGeom>
        </p:spPr>
      </p:pic>
      <p:pic>
        <p:nvPicPr>
          <p:cNvPr id="5" name="PoderosoChefao.wav">
            <a:hlinkClick r:id="" action="ppaction://media"/>
          </p:cNvPr>
          <p:cNvPicPr>
            <a:picLocks noChangeAspect="1"/>
          </p:cNvPicPr>
          <p:nvPr>
            <a:audioFile r:link="rId3"/>
            <p:extLst>
              <p:ext uri="{DAA4B4D4-6D71-4841-9C94-3DE7FCFB9230}">
                <p14:media xmlns:p14="http://schemas.microsoft.com/office/powerpoint/2010/main" xmlns="" r:embed="rId8"/>
              </p:ext>
            </p:extLst>
          </p:nvPr>
        </p:nvPicPr>
        <p:blipFill>
          <a:blip r:embed="rId6" cstate="print"/>
          <a:stretch>
            <a:fillRect/>
          </a:stretch>
        </p:blipFill>
        <p:spPr>
          <a:xfrm>
            <a:off x="5868144" y="2166392"/>
            <a:ext cx="609600" cy="609600"/>
          </a:xfrm>
          <a:prstGeom prst="rect">
            <a:avLst/>
          </a:prstGeom>
        </p:spPr>
      </p:pic>
    </p:spTree>
    <p:extLst>
      <p:ext uri="{BB962C8B-B14F-4D97-AF65-F5344CB8AC3E}">
        <p14:creationId xmlns:p14="http://schemas.microsoft.com/office/powerpoint/2010/main" xmlns="" val="41087186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0" fill="hold"/>
                                        <p:tgtEl>
                                          <p:spTgt spid="3"/>
                                        </p:tgtEl>
                                      </p:cBhvr>
                                    </p:cmd>
                                  </p:childTnLst>
                                </p:cTn>
                              </p:par>
                            </p:childTnLst>
                          </p:cTn>
                        </p:par>
                      </p:childTnLst>
                    </p:cTn>
                  </p:par>
                </p:childTnLst>
              </p:cTn>
              <p:nextCondLst>
                <p:cond evt="onClick" delay="0">
                  <p:tgtEl>
                    <p:spTgt spid="3"/>
                  </p:tgtEl>
                </p:cond>
              </p:nextCondLst>
            </p:seq>
            <p:audio>
              <p:cMediaNode vol="35849">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000" fill="hold"/>
                                        <p:tgtEl>
                                          <p:spTgt spid="4"/>
                                        </p:tgtEl>
                                      </p:cBhvr>
                                    </p:cmd>
                                  </p:childTnLst>
                                </p:cTn>
                              </p:par>
                            </p:childTnLst>
                          </p:cTn>
                        </p:par>
                      </p:childTnLst>
                    </p:cTn>
                  </p:par>
                </p:childTnLst>
              </p:cTn>
              <p:nextCondLst>
                <p:cond evt="onClick" delay="0">
                  <p:tgtEl>
                    <p:spTgt spid="4"/>
                  </p:tgtEl>
                </p:cond>
              </p:nextCondLst>
            </p:seq>
            <p:audio>
              <p:cMediaNode vol="18868">
                <p:cTn id="13" fill="hold" display="0">
                  <p:stCondLst>
                    <p:cond delay="indefinite"/>
                  </p:stCondLst>
                  <p:endCondLst>
                    <p:cond evt="onStopAudio" delay="0">
                      <p:tgtEl>
                        <p:sldTgt/>
                      </p:tgtEl>
                    </p:cond>
                  </p:endCondLst>
                </p:cTn>
                <p:tgtEl>
                  <p:spTgt spid="4"/>
                </p:tgtEl>
              </p:cMediaNode>
            </p:audio>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6000" fill="hold"/>
                                        <p:tgtEl>
                                          <p:spTgt spid="5"/>
                                        </p:tgtEl>
                                      </p:cBhvr>
                                    </p:cmd>
                                  </p:childTnLst>
                                </p:cTn>
                              </p:par>
                            </p:childTnLst>
                          </p:cTn>
                        </p:par>
                      </p:childTnLst>
                    </p:cTn>
                  </p:par>
                </p:childTnLst>
              </p:cTn>
              <p:nextCondLst>
                <p:cond evt="onClick" delay="0">
                  <p:tgtEl>
                    <p:spTgt spid="5"/>
                  </p:tgtEl>
                </p:cond>
              </p:nextCondLst>
            </p:seq>
            <p:audio>
              <p:cMediaNode vol="24528">
                <p:cTn id="19" fill="hold" display="0">
                  <p:stCondLst>
                    <p:cond delay="indefinite"/>
                  </p:stCondLst>
                  <p:endCondLst>
                    <p:cond evt="onStopAudio" delay="0">
                      <p:tgtEl>
                        <p:sldTgt/>
                      </p:tgtEl>
                    </p:cond>
                  </p:endCondLst>
                </p:cTn>
                <p:tgtEl>
                  <p:spTgt spid="5"/>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dirty="0" smtClean="0"/>
              <a:t>UFABC - As </a:t>
            </a:r>
            <a:r>
              <a:rPr lang="en-US" dirty="0" err="1" smtClean="0"/>
              <a:t>Trajet</a:t>
            </a:r>
            <a:r>
              <a:rPr lang="en-US" dirty="0" err="1" smtClean="0">
                <a:cs typeface="Arial" pitchFamily="34" charset="0"/>
              </a:rPr>
              <a:t>órias</a:t>
            </a:r>
            <a:endParaRPr lang="en-US" dirty="0" smtClean="0">
              <a:cs typeface="Arial" pitchFamily="34" charset="0"/>
            </a:endParaRPr>
          </a:p>
        </p:txBody>
      </p:sp>
      <p:pic>
        <p:nvPicPr>
          <p:cNvPr id="49155" name="Picture 3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2634" y="1484784"/>
            <a:ext cx="7335838" cy="4494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CaixaDeTexto 1"/>
          <p:cNvSpPr txBox="1"/>
          <p:nvPr/>
        </p:nvSpPr>
        <p:spPr>
          <a:xfrm>
            <a:off x="3347864" y="1484784"/>
            <a:ext cx="2592000" cy="646331"/>
          </a:xfrm>
          <a:prstGeom prst="rect">
            <a:avLst/>
          </a:prstGeom>
          <a:solidFill>
            <a:schemeClr val="bg1"/>
          </a:solidFill>
          <a:ln>
            <a:solidFill>
              <a:schemeClr val="tx1"/>
            </a:solidFill>
          </a:ln>
        </p:spPr>
        <p:txBody>
          <a:bodyPr wrap="square" rtlCol="0">
            <a:spAutoFit/>
          </a:bodyPr>
          <a:lstStyle/>
          <a:p>
            <a:r>
              <a:rPr lang="en-US" dirty="0" smtClean="0"/>
              <a:t>BACHELLOR S&amp;T DEGREE</a:t>
            </a:r>
          </a:p>
          <a:p>
            <a:endParaRPr lang="en-US" dirty="0"/>
          </a:p>
        </p:txBody>
      </p:sp>
      <p:sp>
        <p:nvSpPr>
          <p:cNvPr id="3" name="CaixaDeTexto 2"/>
          <p:cNvSpPr txBox="1"/>
          <p:nvPr/>
        </p:nvSpPr>
        <p:spPr>
          <a:xfrm>
            <a:off x="3491880" y="2600984"/>
            <a:ext cx="2052000" cy="684000"/>
          </a:xfrm>
          <a:prstGeom prst="rect">
            <a:avLst/>
          </a:prstGeom>
          <a:solidFill>
            <a:schemeClr val="bg1"/>
          </a:solidFill>
          <a:ln>
            <a:solidFill>
              <a:schemeClr val="tx1"/>
            </a:solidFill>
          </a:ln>
        </p:spPr>
        <p:txBody>
          <a:bodyPr wrap="square" rtlCol="0">
            <a:spAutoFit/>
          </a:bodyPr>
          <a:lstStyle/>
          <a:p>
            <a:r>
              <a:rPr lang="en-US" dirty="0" smtClean="0"/>
              <a:t>GRADUATE COURSE</a:t>
            </a:r>
          </a:p>
          <a:p>
            <a:endParaRPr lang="en-US" sz="1100" dirty="0" smtClean="0"/>
          </a:p>
          <a:p>
            <a:endParaRPr lang="en-US" sz="1100" dirty="0"/>
          </a:p>
        </p:txBody>
      </p:sp>
      <p:sp>
        <p:nvSpPr>
          <p:cNvPr id="4" name="CaixaDeTexto 3"/>
          <p:cNvSpPr txBox="1"/>
          <p:nvPr/>
        </p:nvSpPr>
        <p:spPr>
          <a:xfrm>
            <a:off x="6084168" y="2672984"/>
            <a:ext cx="2052000" cy="646331"/>
          </a:xfrm>
          <a:prstGeom prst="rect">
            <a:avLst/>
          </a:prstGeom>
          <a:solidFill>
            <a:schemeClr val="bg1"/>
          </a:solidFill>
          <a:ln>
            <a:solidFill>
              <a:schemeClr val="tx1"/>
            </a:solidFill>
          </a:ln>
        </p:spPr>
        <p:txBody>
          <a:bodyPr wrap="square" rtlCol="0">
            <a:spAutoFit/>
          </a:bodyPr>
          <a:lstStyle/>
          <a:p>
            <a:r>
              <a:rPr lang="en-US" dirty="0" smtClean="0"/>
              <a:t>JOB MARKET</a:t>
            </a:r>
          </a:p>
          <a:p>
            <a:endParaRPr lang="en-US" dirty="0"/>
          </a:p>
        </p:txBody>
      </p:sp>
      <p:sp>
        <p:nvSpPr>
          <p:cNvPr id="5" name="CaixaDeTexto 4"/>
          <p:cNvSpPr txBox="1"/>
          <p:nvPr/>
        </p:nvSpPr>
        <p:spPr>
          <a:xfrm>
            <a:off x="1043840" y="2708920"/>
            <a:ext cx="2088000" cy="396000"/>
          </a:xfrm>
          <a:prstGeom prst="rect">
            <a:avLst/>
          </a:prstGeom>
          <a:solidFill>
            <a:schemeClr val="bg1"/>
          </a:solidFill>
          <a:ln>
            <a:solidFill>
              <a:schemeClr val="tx1"/>
            </a:solidFill>
          </a:ln>
        </p:spPr>
        <p:txBody>
          <a:bodyPr wrap="square" rtlCol="0">
            <a:spAutoFit/>
          </a:bodyPr>
          <a:lstStyle/>
          <a:p>
            <a:r>
              <a:rPr lang="en-US" dirty="0" smtClean="0"/>
              <a:t>UNDER-GRADUATE</a:t>
            </a:r>
            <a:endParaRPr lang="en-US" dirty="0"/>
          </a:p>
        </p:txBody>
      </p:sp>
      <p:sp>
        <p:nvSpPr>
          <p:cNvPr id="8" name="CaixaDeTexto 7"/>
          <p:cNvSpPr txBox="1"/>
          <p:nvPr/>
        </p:nvSpPr>
        <p:spPr>
          <a:xfrm>
            <a:off x="2195736" y="4293095"/>
            <a:ext cx="2376000" cy="684000"/>
          </a:xfrm>
          <a:prstGeom prst="rect">
            <a:avLst/>
          </a:prstGeom>
          <a:solidFill>
            <a:schemeClr val="bg1"/>
          </a:solidFill>
          <a:ln>
            <a:solidFill>
              <a:schemeClr val="tx1"/>
            </a:solidFill>
          </a:ln>
        </p:spPr>
        <p:txBody>
          <a:bodyPr wrap="square" rtlCol="0">
            <a:spAutoFit/>
          </a:bodyPr>
          <a:lstStyle/>
          <a:p>
            <a:r>
              <a:rPr lang="en-US" dirty="0" smtClean="0"/>
              <a:t>JOB MARKET</a:t>
            </a:r>
          </a:p>
          <a:p>
            <a:endParaRPr lang="en-US" dirty="0"/>
          </a:p>
        </p:txBody>
      </p:sp>
      <p:sp>
        <p:nvSpPr>
          <p:cNvPr id="6" name="CaixaDeTexto 5"/>
          <p:cNvSpPr txBox="1"/>
          <p:nvPr/>
        </p:nvSpPr>
        <p:spPr>
          <a:xfrm>
            <a:off x="4860032" y="3789040"/>
            <a:ext cx="2088000" cy="684000"/>
          </a:xfrm>
          <a:prstGeom prst="rect">
            <a:avLst/>
          </a:prstGeom>
          <a:solidFill>
            <a:schemeClr val="bg1"/>
          </a:solidFill>
          <a:ln>
            <a:solidFill>
              <a:schemeClr val="tx1"/>
            </a:solidFill>
          </a:ln>
        </p:spPr>
        <p:txBody>
          <a:bodyPr wrap="square" rtlCol="0">
            <a:spAutoFit/>
          </a:bodyPr>
          <a:lstStyle/>
          <a:p>
            <a:r>
              <a:rPr lang="en-US" dirty="0" smtClean="0"/>
              <a:t>ANOTHER </a:t>
            </a:r>
          </a:p>
          <a:p>
            <a:r>
              <a:rPr lang="en-US" dirty="0" smtClean="0"/>
              <a:t>UNIVERSITY</a:t>
            </a:r>
            <a:endParaRPr lang="en-US" dirty="0"/>
          </a:p>
        </p:txBody>
      </p:sp>
    </p:spTree>
    <p:extLst>
      <p:ext uri="{BB962C8B-B14F-4D97-AF65-F5344CB8AC3E}">
        <p14:creationId xmlns:p14="http://schemas.microsoft.com/office/powerpoint/2010/main" xmlns="" val="27479476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xmlns="" val="2793089668"/>
              </p:ext>
            </p:extLst>
          </p:nvPr>
        </p:nvGraphicFramePr>
        <p:xfrm>
          <a:off x="1284312" y="2449696"/>
          <a:ext cx="6096000" cy="1483360"/>
        </p:xfrm>
        <a:graphic>
          <a:graphicData uri="http://schemas.openxmlformats.org/drawingml/2006/table">
            <a:tbl>
              <a:tblPr firstRow="1" bandRow="1">
                <a:tableStyleId>{5940675A-B579-460E-94D1-54222C63F5DA}</a:tableStyleId>
              </a:tblPr>
              <a:tblGrid>
                <a:gridCol w="1016000"/>
                <a:gridCol w="1016000"/>
                <a:gridCol w="1016000"/>
                <a:gridCol w="1016000"/>
                <a:gridCol w="1016000"/>
                <a:gridCol w="1016000"/>
              </a:tblGrid>
              <a:tr h="370840">
                <a:tc>
                  <a:txBody>
                    <a:bodyPr/>
                    <a:lstStyle/>
                    <a:p>
                      <a:endParaRPr lang="en-US" dirty="0"/>
                    </a:p>
                  </a:txBody>
                  <a:tcPr/>
                </a:tc>
                <a:tc gridSpan="5">
                  <a:txBody>
                    <a:bodyPr/>
                    <a:lstStyle/>
                    <a:p>
                      <a:pPr algn="ctr"/>
                      <a:r>
                        <a:rPr lang="en-US" dirty="0" smtClean="0"/>
                        <a:t>SECOND YEAR</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1SEM</a:t>
                      </a:r>
                      <a:endParaRPr lang="en-US" dirty="0"/>
                    </a:p>
                  </a:txBody>
                  <a:tcPr>
                    <a:solidFill>
                      <a:schemeClr val="bg1">
                        <a:lumMod val="85000"/>
                      </a:schemeClr>
                    </a:solidFill>
                  </a:tcPr>
                </a:tc>
                <a:tc>
                  <a:txBody>
                    <a:bodyPr/>
                    <a:lstStyle/>
                    <a:p>
                      <a:pPr algn="ctr"/>
                      <a:r>
                        <a:rPr lang="en-US" dirty="0" smtClean="0"/>
                        <a:t>SC</a:t>
                      </a:r>
                      <a:endParaRPr lang="en-US" dirty="0"/>
                    </a:p>
                  </a:txBody>
                  <a:tcPr>
                    <a:solidFill>
                      <a:schemeClr val="accent2">
                        <a:lumMod val="60000"/>
                        <a:lumOff val="40000"/>
                      </a:schemeClr>
                    </a:solidFill>
                  </a:tcPr>
                </a:tc>
                <a:tc>
                  <a:txBody>
                    <a:bodyPr/>
                    <a:lstStyle/>
                    <a:p>
                      <a:pPr algn="ctr"/>
                      <a:r>
                        <a:rPr lang="en-US" dirty="0" smtClean="0"/>
                        <a:t>TP</a:t>
                      </a:r>
                      <a:endParaRPr lang="en-US" dirty="0"/>
                    </a:p>
                  </a:txBody>
                  <a:tcPr>
                    <a:solidFill>
                      <a:schemeClr val="accent1">
                        <a:lumMod val="40000"/>
                        <a:lumOff val="60000"/>
                      </a:schemeClr>
                    </a:solidFill>
                  </a:tcPr>
                </a:tc>
                <a:tc>
                  <a:txBody>
                    <a:bodyPr/>
                    <a:lstStyle/>
                    <a:p>
                      <a:pPr algn="ctr"/>
                      <a:endParaRPr lang="en-US" dirty="0"/>
                    </a:p>
                  </a:txBody>
                  <a:tcPr>
                    <a:noFill/>
                  </a:tcPr>
                </a:tc>
                <a:tc>
                  <a:txBody>
                    <a:bodyPr/>
                    <a:lstStyle/>
                    <a:p>
                      <a:pPr algn="ctr"/>
                      <a:r>
                        <a:rPr lang="en-US" dirty="0" smtClean="0"/>
                        <a:t>MM</a:t>
                      </a:r>
                      <a:endParaRPr lang="en-US" dirty="0"/>
                    </a:p>
                  </a:txBody>
                  <a:tcPr>
                    <a:solidFill>
                      <a:srgbClr val="FFFF00"/>
                    </a:solidFill>
                  </a:tcPr>
                </a:tc>
                <a:tc>
                  <a:txBody>
                    <a:bodyPr/>
                    <a:lstStyle/>
                    <a:p>
                      <a:pPr algn="ctr"/>
                      <a:endParaRPr lang="en-US" dirty="0"/>
                    </a:p>
                  </a:txBody>
                  <a:tcPr>
                    <a:no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2SEM</a:t>
                      </a:r>
                      <a:endParaRPr lang="en-US" dirty="0"/>
                    </a:p>
                  </a:txBody>
                  <a:tcPr>
                    <a:solidFill>
                      <a:schemeClr val="bg1">
                        <a:lumMod val="85000"/>
                      </a:schemeClr>
                    </a:solidFill>
                  </a:tcPr>
                </a:tc>
                <a:tc>
                  <a:txBody>
                    <a:bodyPr/>
                    <a:lstStyle/>
                    <a:p>
                      <a:pPr algn="ctr"/>
                      <a:endParaRPr lang="en-US" dirty="0"/>
                    </a:p>
                  </a:txBody>
                  <a:tcPr>
                    <a:noFill/>
                  </a:tcPr>
                </a:tc>
                <a:tc>
                  <a:txBody>
                    <a:bodyPr/>
                    <a:lstStyle/>
                    <a:p>
                      <a:pPr algn="ctr"/>
                      <a:r>
                        <a:rPr lang="en-US" dirty="0" smtClean="0"/>
                        <a:t>TP</a:t>
                      </a:r>
                      <a:endParaRPr lang="en-US" dirty="0"/>
                    </a:p>
                  </a:txBody>
                  <a:tcPr>
                    <a:solidFill>
                      <a:schemeClr val="accent1">
                        <a:lumMod val="40000"/>
                        <a:lumOff val="60000"/>
                      </a:schemeClr>
                    </a:solidFill>
                  </a:tcPr>
                </a:tc>
                <a:tc>
                  <a:txBody>
                    <a:bodyPr/>
                    <a:lstStyle/>
                    <a:p>
                      <a:pPr algn="ctr"/>
                      <a:r>
                        <a:rPr lang="en-US" dirty="0" smtClean="0"/>
                        <a:t>IC</a:t>
                      </a:r>
                      <a:endParaRPr lang="en-US" dirty="0"/>
                    </a:p>
                  </a:txBody>
                  <a:tcPr>
                    <a:solidFill>
                      <a:schemeClr val="tx2">
                        <a:lumMod val="60000"/>
                        <a:lumOff val="40000"/>
                      </a:schemeClr>
                    </a:solidFill>
                  </a:tcPr>
                </a:tc>
                <a:tc>
                  <a:txBody>
                    <a:bodyPr/>
                    <a:lstStyle/>
                    <a:p>
                      <a:pPr algn="ctr"/>
                      <a:endParaRPr lang="en-US" dirty="0"/>
                    </a:p>
                  </a:txBody>
                  <a:tcPr>
                    <a:noFill/>
                  </a:tcPr>
                </a:tc>
                <a:tc>
                  <a:txBody>
                    <a:bodyPr/>
                    <a:lstStyle/>
                    <a:p>
                      <a:pPr algn="ctr"/>
                      <a:endParaRPr lang="en-US" dirty="0"/>
                    </a:p>
                  </a:txBody>
                  <a:tcPr>
                    <a:no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3SEM</a:t>
                      </a:r>
                      <a:endParaRPr lang="en-US" dirty="0"/>
                    </a:p>
                  </a:txBody>
                  <a:tcPr>
                    <a:solidFill>
                      <a:schemeClr val="bg1">
                        <a:lumMod val="85000"/>
                      </a:schemeClr>
                    </a:solidFill>
                  </a:tcPr>
                </a:tc>
                <a:tc>
                  <a:txBody>
                    <a:bodyPr/>
                    <a:lstStyle/>
                    <a:p>
                      <a:pPr algn="ctr"/>
                      <a:endParaRPr lang="en-US" dirty="0"/>
                    </a:p>
                  </a:txBody>
                  <a:tcPr>
                    <a:noFill/>
                  </a:tcPr>
                </a:tc>
                <a:tc>
                  <a:txBody>
                    <a:bodyPr/>
                    <a:lstStyle/>
                    <a:p>
                      <a:pPr algn="ctr"/>
                      <a:endParaRPr lang="en-US" dirty="0"/>
                    </a:p>
                  </a:txBody>
                  <a:tcPr>
                    <a:noFill/>
                  </a:tcPr>
                </a:tc>
                <a:tc>
                  <a:txBody>
                    <a:bodyPr/>
                    <a:lstStyle/>
                    <a:p>
                      <a:pPr algn="ctr"/>
                      <a:r>
                        <a:rPr lang="en-US" dirty="0" smtClean="0"/>
                        <a:t>IC</a:t>
                      </a:r>
                      <a:endParaRPr lang="en-US" dirty="0"/>
                    </a:p>
                  </a:txBody>
                  <a:tcPr>
                    <a:solidFill>
                      <a:schemeClr val="tx2">
                        <a:lumMod val="60000"/>
                        <a:lumOff val="40000"/>
                      </a:schemeClr>
                    </a:solidFill>
                  </a:tcPr>
                </a:tc>
                <a:tc>
                  <a:txBody>
                    <a:bodyPr/>
                    <a:lstStyle/>
                    <a:p>
                      <a:pPr algn="ctr"/>
                      <a:endParaRPr lang="en-US" dirty="0"/>
                    </a:p>
                  </a:txBody>
                  <a:tcPr>
                    <a:noFill/>
                  </a:tcPr>
                </a:tc>
                <a:tc>
                  <a:txBody>
                    <a:bodyPr/>
                    <a:lstStyle/>
                    <a:p>
                      <a:pPr algn="ctr"/>
                      <a:r>
                        <a:rPr lang="en-US" dirty="0" smtClean="0"/>
                        <a:t>HU</a:t>
                      </a:r>
                      <a:endParaRPr lang="en-US" dirty="0"/>
                    </a:p>
                  </a:txBody>
                  <a:tcPr>
                    <a:solidFill>
                      <a:schemeClr val="accent3">
                        <a:lumMod val="75000"/>
                      </a:schemeClr>
                    </a:solidFill>
                  </a:tcPr>
                </a:tc>
              </a:tr>
            </a:tbl>
          </a:graphicData>
        </a:graphic>
      </p:graphicFrame>
      <p:graphicFrame>
        <p:nvGraphicFramePr>
          <p:cNvPr id="3" name="Tabela 2"/>
          <p:cNvGraphicFramePr>
            <a:graphicFrameLocks noGrp="1"/>
          </p:cNvGraphicFramePr>
          <p:nvPr>
            <p:extLst>
              <p:ext uri="{D42A27DB-BD31-4B8C-83A1-F6EECF244321}">
                <p14:modId xmlns:p14="http://schemas.microsoft.com/office/powerpoint/2010/main" xmlns="" val="1190245332"/>
              </p:ext>
            </p:extLst>
          </p:nvPr>
        </p:nvGraphicFramePr>
        <p:xfrm>
          <a:off x="1331640" y="4321904"/>
          <a:ext cx="6096000" cy="1483360"/>
        </p:xfrm>
        <a:graphic>
          <a:graphicData uri="http://schemas.openxmlformats.org/drawingml/2006/table">
            <a:tbl>
              <a:tblPr firstRow="1" bandRow="1">
                <a:tableStyleId>{5940675A-B579-460E-94D1-54222C63F5DA}</a:tableStyleId>
              </a:tblPr>
              <a:tblGrid>
                <a:gridCol w="1016000"/>
                <a:gridCol w="1016000"/>
                <a:gridCol w="1016000"/>
                <a:gridCol w="1016000"/>
                <a:gridCol w="1016000"/>
                <a:gridCol w="1016000"/>
              </a:tblGrid>
              <a:tr h="370840">
                <a:tc>
                  <a:txBody>
                    <a:bodyPr/>
                    <a:lstStyle/>
                    <a:p>
                      <a:endParaRPr lang="en-US" dirty="0"/>
                    </a:p>
                  </a:txBody>
                  <a:tcPr/>
                </a:tc>
                <a:tc gridSpan="5">
                  <a:txBody>
                    <a:bodyPr/>
                    <a:lstStyle/>
                    <a:p>
                      <a:pPr algn="ctr"/>
                      <a:r>
                        <a:rPr lang="en-US" dirty="0" smtClean="0"/>
                        <a:t>THIRD YEAR</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1SEM</a:t>
                      </a:r>
                      <a:endParaRPr lang="en-US" dirty="0"/>
                    </a:p>
                  </a:txBody>
                  <a:tcPr>
                    <a:solidFill>
                      <a:schemeClr val="bg1">
                        <a:lumMod val="85000"/>
                      </a:schemeClr>
                    </a:solid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2SEM</a:t>
                      </a:r>
                      <a:endParaRPr lang="en-US" dirty="0"/>
                    </a:p>
                  </a:txBody>
                  <a:tcPr>
                    <a:solidFill>
                      <a:schemeClr val="bg1">
                        <a:lumMod val="85000"/>
                      </a:schemeClr>
                    </a:solid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3SEM</a:t>
                      </a:r>
                      <a:endParaRPr lang="en-US" dirty="0"/>
                    </a:p>
                  </a:txBody>
                  <a:tcPr>
                    <a:solidFill>
                      <a:schemeClr val="bg1">
                        <a:lumMod val="85000"/>
                      </a:schemeClr>
                    </a:solid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r>
            </a:tbl>
          </a:graphicData>
        </a:graphic>
      </p:graphicFrame>
      <p:graphicFrame>
        <p:nvGraphicFramePr>
          <p:cNvPr id="4" name="Tabela 3"/>
          <p:cNvGraphicFramePr>
            <a:graphicFrameLocks noGrp="1"/>
          </p:cNvGraphicFramePr>
          <p:nvPr>
            <p:extLst>
              <p:ext uri="{D42A27DB-BD31-4B8C-83A1-F6EECF244321}">
                <p14:modId xmlns:p14="http://schemas.microsoft.com/office/powerpoint/2010/main" xmlns="" val="2804117054"/>
              </p:ext>
            </p:extLst>
          </p:nvPr>
        </p:nvGraphicFramePr>
        <p:xfrm>
          <a:off x="1331640" y="361464"/>
          <a:ext cx="6096000" cy="1483360"/>
        </p:xfrm>
        <a:graphic>
          <a:graphicData uri="http://schemas.openxmlformats.org/drawingml/2006/table">
            <a:tbl>
              <a:tblPr firstRow="1" bandRow="1">
                <a:tableStyleId>{5940675A-B579-460E-94D1-54222C63F5DA}</a:tableStyleId>
              </a:tblPr>
              <a:tblGrid>
                <a:gridCol w="1016000"/>
                <a:gridCol w="1016000"/>
                <a:gridCol w="1016000"/>
                <a:gridCol w="1016000"/>
                <a:gridCol w="1016000"/>
                <a:gridCol w="1016000"/>
              </a:tblGrid>
              <a:tr h="370840">
                <a:tc>
                  <a:txBody>
                    <a:bodyPr/>
                    <a:lstStyle/>
                    <a:p>
                      <a:endParaRPr lang="en-US" dirty="0"/>
                    </a:p>
                  </a:txBody>
                  <a:tcPr/>
                </a:tc>
                <a:tc gridSpan="5">
                  <a:txBody>
                    <a:bodyPr/>
                    <a:lstStyle/>
                    <a:p>
                      <a:pPr algn="ctr"/>
                      <a:r>
                        <a:rPr lang="en-US" dirty="0" smtClean="0"/>
                        <a:t>FIRST YEAR</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1SEM</a:t>
                      </a:r>
                      <a:endParaRPr lang="en-US" dirty="0"/>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SM</a:t>
                      </a:r>
                      <a:endParaRPr lang="en-US" dirty="0"/>
                    </a:p>
                  </a:txBody>
                  <a:tcPr>
                    <a:solidFill>
                      <a:schemeClr val="accent3">
                        <a:lumMod val="40000"/>
                        <a:lumOff val="60000"/>
                      </a:schemeClr>
                    </a:solidFill>
                  </a:tcPr>
                </a:tc>
                <a:tc>
                  <a:txBody>
                    <a:bodyPr/>
                    <a:lstStyle/>
                    <a:p>
                      <a:pPr algn="ctr"/>
                      <a:r>
                        <a:rPr lang="en-US" dirty="0" smtClean="0"/>
                        <a:t>SC</a:t>
                      </a:r>
                      <a:endParaRPr lang="en-US" dirty="0"/>
                    </a:p>
                  </a:txBody>
                  <a:tcPr>
                    <a:solidFill>
                      <a:schemeClr val="accent2">
                        <a:lumMod val="40000"/>
                        <a:lumOff val="60000"/>
                      </a:schemeClr>
                    </a:solidFill>
                  </a:tcPr>
                </a:tc>
                <a:tc>
                  <a:txBody>
                    <a:bodyPr/>
                    <a:lstStyle/>
                    <a:p>
                      <a:pPr algn="ctr"/>
                      <a:r>
                        <a:rPr lang="en-US" dirty="0" smtClean="0"/>
                        <a:t>EN</a:t>
                      </a:r>
                      <a:endParaRPr lang="en-US" dirty="0"/>
                    </a:p>
                  </a:txBody>
                  <a:tcPr>
                    <a:solidFill>
                      <a:schemeClr val="accent6"/>
                    </a:solidFill>
                  </a:tcPr>
                </a:tc>
                <a:tc>
                  <a:txBody>
                    <a:bodyPr/>
                    <a:lstStyle/>
                    <a:p>
                      <a:pPr algn="ctr"/>
                      <a:endParaRPr lang="en-US" dirty="0"/>
                    </a:p>
                  </a:txBody>
                  <a:tcPr>
                    <a:noFill/>
                  </a:tcPr>
                </a:tc>
                <a:tc>
                  <a:txBody>
                    <a:bodyPr/>
                    <a:lstStyle/>
                    <a:p>
                      <a:pPr algn="ctr"/>
                      <a:r>
                        <a:rPr lang="en-US" dirty="0" smtClean="0"/>
                        <a:t>HU</a:t>
                      </a:r>
                      <a:endParaRPr lang="en-US" dirty="0"/>
                    </a:p>
                  </a:txBody>
                  <a:tcPr>
                    <a:solidFill>
                      <a:schemeClr val="accent3">
                        <a:lumMod val="75000"/>
                      </a:schemeClr>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2SEM</a:t>
                      </a:r>
                      <a:endParaRPr lang="en-US" dirty="0"/>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SM</a:t>
                      </a:r>
                      <a:endParaRPr lang="en-US" dirty="0"/>
                    </a:p>
                  </a:txBody>
                  <a:tcPr>
                    <a:solidFill>
                      <a:schemeClr val="accent3">
                        <a:lumMod val="40000"/>
                        <a:lumOff val="60000"/>
                      </a:schemeClr>
                    </a:solidFill>
                  </a:tcPr>
                </a:tc>
                <a:tc>
                  <a:txBody>
                    <a:bodyPr/>
                    <a:lstStyle/>
                    <a:p>
                      <a:pPr algn="ctr"/>
                      <a:endParaRPr lang="en-US" dirty="0"/>
                    </a:p>
                  </a:txBody>
                  <a:tcPr>
                    <a:noFill/>
                  </a:tcPr>
                </a:tc>
                <a:tc>
                  <a:txBody>
                    <a:bodyPr/>
                    <a:lstStyle/>
                    <a:p>
                      <a:pPr algn="ctr"/>
                      <a:r>
                        <a:rPr lang="en-US" dirty="0" smtClean="0"/>
                        <a:t>EN</a:t>
                      </a:r>
                      <a:endParaRPr lang="en-US" dirty="0"/>
                    </a:p>
                  </a:txBody>
                  <a:tcPr>
                    <a:solidFill>
                      <a:schemeClr val="accent6"/>
                    </a:solidFill>
                  </a:tcPr>
                </a:tc>
                <a:tc>
                  <a:txBody>
                    <a:bodyPr/>
                    <a:lstStyle/>
                    <a:p>
                      <a:pPr algn="ctr"/>
                      <a:r>
                        <a:rPr lang="en-US" dirty="0" smtClean="0"/>
                        <a:t>MM</a:t>
                      </a:r>
                      <a:endParaRPr lang="en-US" dirty="0"/>
                    </a:p>
                  </a:txBody>
                  <a:tcPr>
                    <a:solidFill>
                      <a:srgbClr val="FFFF00"/>
                    </a:solidFill>
                  </a:tcPr>
                </a:tc>
                <a:tc>
                  <a:txBody>
                    <a:bodyPr/>
                    <a:lstStyle/>
                    <a:p>
                      <a:pPr algn="ctr"/>
                      <a:endParaRPr lang="en-US" dirty="0"/>
                    </a:p>
                  </a:txBody>
                  <a:tcPr>
                    <a:no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3SEM</a:t>
                      </a:r>
                      <a:endParaRPr lang="en-US" dirty="0"/>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SM</a:t>
                      </a:r>
                      <a:endParaRPr lang="en-US" dirty="0"/>
                    </a:p>
                  </a:txBody>
                  <a:tcPr>
                    <a:solidFill>
                      <a:schemeClr val="accent3">
                        <a:lumMod val="40000"/>
                        <a:lumOff val="60000"/>
                      </a:schemeClr>
                    </a:solidFill>
                  </a:tcPr>
                </a:tc>
                <a:tc>
                  <a:txBody>
                    <a:bodyPr/>
                    <a:lstStyle/>
                    <a:p>
                      <a:pPr algn="ctr"/>
                      <a:endParaRPr lang="en-US" dirty="0"/>
                    </a:p>
                  </a:txBody>
                  <a:tcPr>
                    <a:noFill/>
                  </a:tcPr>
                </a:tc>
                <a:tc>
                  <a:txBody>
                    <a:bodyPr/>
                    <a:lstStyle/>
                    <a:p>
                      <a:pPr algn="ctr"/>
                      <a:r>
                        <a:rPr lang="en-US" dirty="0" smtClean="0"/>
                        <a:t>EN</a:t>
                      </a:r>
                      <a:endParaRPr lang="en-US" dirty="0"/>
                    </a:p>
                  </a:txBody>
                  <a:tcPr>
                    <a:solidFill>
                      <a:schemeClr val="accent6"/>
                    </a:solidFill>
                  </a:tcPr>
                </a:tc>
                <a:tc>
                  <a:txBody>
                    <a:bodyPr/>
                    <a:lstStyle/>
                    <a:p>
                      <a:pPr algn="ctr"/>
                      <a:r>
                        <a:rPr lang="en-US" dirty="0" smtClean="0"/>
                        <a:t>MM</a:t>
                      </a:r>
                      <a:endParaRPr lang="en-US" dirty="0"/>
                    </a:p>
                  </a:txBody>
                  <a:tcPr>
                    <a:solidFill>
                      <a:srgbClr val="FFFF00"/>
                    </a:solidFill>
                  </a:tcPr>
                </a:tc>
                <a:tc>
                  <a:txBody>
                    <a:bodyPr/>
                    <a:lstStyle/>
                    <a:p>
                      <a:pPr algn="ctr"/>
                      <a:endParaRPr lang="en-US" dirty="0"/>
                    </a:p>
                  </a:txBody>
                  <a:tcPr>
                    <a:noFill/>
                  </a:tcPr>
                </a:tc>
              </a:tr>
            </a:tbl>
          </a:graphicData>
        </a:graphic>
      </p:graphicFrame>
      <p:sp>
        <p:nvSpPr>
          <p:cNvPr id="6" name="CaixaDeTexto 5"/>
          <p:cNvSpPr txBox="1"/>
          <p:nvPr/>
        </p:nvSpPr>
        <p:spPr>
          <a:xfrm>
            <a:off x="1331640" y="6093296"/>
            <a:ext cx="720080" cy="369332"/>
          </a:xfrm>
          <a:prstGeom prst="rect">
            <a:avLst/>
          </a:prstGeom>
          <a:solidFill>
            <a:schemeClr val="accent3"/>
          </a:solidFill>
        </p:spPr>
        <p:txBody>
          <a:bodyPr wrap="square" rtlCol="0">
            <a:spAutoFit/>
          </a:bodyPr>
          <a:lstStyle/>
          <a:p>
            <a:r>
              <a:rPr lang="en-US" dirty="0" smtClean="0"/>
              <a:t>  EM</a:t>
            </a:r>
            <a:endParaRPr lang="en-US" dirty="0"/>
          </a:p>
        </p:txBody>
      </p:sp>
      <p:sp>
        <p:nvSpPr>
          <p:cNvPr id="7" name="CaixaDeTexto 6"/>
          <p:cNvSpPr txBox="1"/>
          <p:nvPr/>
        </p:nvSpPr>
        <p:spPr>
          <a:xfrm>
            <a:off x="2195736" y="6093296"/>
            <a:ext cx="720080" cy="369332"/>
          </a:xfrm>
          <a:prstGeom prst="rect">
            <a:avLst/>
          </a:prstGeom>
          <a:solidFill>
            <a:schemeClr val="accent6">
              <a:lumMod val="75000"/>
            </a:schemeClr>
          </a:solidFill>
        </p:spPr>
        <p:txBody>
          <a:bodyPr wrap="square" rtlCol="0">
            <a:spAutoFit/>
          </a:bodyPr>
          <a:lstStyle/>
          <a:p>
            <a:r>
              <a:rPr lang="en-US" dirty="0" smtClean="0"/>
              <a:t>  EN</a:t>
            </a:r>
            <a:endParaRPr lang="en-US" dirty="0"/>
          </a:p>
        </p:txBody>
      </p:sp>
      <p:sp>
        <p:nvSpPr>
          <p:cNvPr id="8" name="CaixaDeTexto 7"/>
          <p:cNvSpPr txBox="1"/>
          <p:nvPr/>
        </p:nvSpPr>
        <p:spPr>
          <a:xfrm>
            <a:off x="3131840" y="6093296"/>
            <a:ext cx="720080" cy="369332"/>
          </a:xfrm>
          <a:prstGeom prst="rect">
            <a:avLst/>
          </a:prstGeom>
          <a:solidFill>
            <a:srgbClr val="FFFF00"/>
          </a:solidFill>
        </p:spPr>
        <p:txBody>
          <a:bodyPr wrap="square" rtlCol="0">
            <a:spAutoFit/>
          </a:bodyPr>
          <a:lstStyle/>
          <a:p>
            <a:r>
              <a:rPr lang="en-US" dirty="0" smtClean="0"/>
              <a:t> MM</a:t>
            </a:r>
            <a:endParaRPr lang="en-US" dirty="0"/>
          </a:p>
        </p:txBody>
      </p:sp>
      <p:sp>
        <p:nvSpPr>
          <p:cNvPr id="9" name="CaixaDeTexto 8"/>
          <p:cNvSpPr txBox="1"/>
          <p:nvPr/>
        </p:nvSpPr>
        <p:spPr>
          <a:xfrm>
            <a:off x="4067944" y="6093296"/>
            <a:ext cx="720080" cy="369332"/>
          </a:xfrm>
          <a:prstGeom prst="rect">
            <a:avLst/>
          </a:prstGeom>
          <a:solidFill>
            <a:schemeClr val="accent1">
              <a:lumMod val="60000"/>
              <a:lumOff val="40000"/>
            </a:schemeClr>
          </a:solidFill>
        </p:spPr>
        <p:txBody>
          <a:bodyPr wrap="square" rtlCol="0">
            <a:spAutoFit/>
          </a:bodyPr>
          <a:lstStyle/>
          <a:p>
            <a:r>
              <a:rPr lang="en-US" dirty="0" smtClean="0"/>
              <a:t>  TP</a:t>
            </a:r>
            <a:endParaRPr lang="en-US" dirty="0"/>
          </a:p>
        </p:txBody>
      </p:sp>
      <p:sp>
        <p:nvSpPr>
          <p:cNvPr id="10" name="CaixaDeTexto 9"/>
          <p:cNvSpPr txBox="1"/>
          <p:nvPr/>
        </p:nvSpPr>
        <p:spPr>
          <a:xfrm>
            <a:off x="5004048" y="6093296"/>
            <a:ext cx="720080" cy="369332"/>
          </a:xfrm>
          <a:prstGeom prst="rect">
            <a:avLst/>
          </a:prstGeom>
          <a:solidFill>
            <a:srgbClr val="0070C0"/>
          </a:solidFill>
        </p:spPr>
        <p:txBody>
          <a:bodyPr wrap="square" rtlCol="0">
            <a:spAutoFit/>
          </a:bodyPr>
          <a:lstStyle/>
          <a:p>
            <a:r>
              <a:rPr lang="en-US" dirty="0" smtClean="0"/>
              <a:t>   IC</a:t>
            </a:r>
            <a:endParaRPr lang="en-US" dirty="0"/>
          </a:p>
        </p:txBody>
      </p:sp>
      <p:sp>
        <p:nvSpPr>
          <p:cNvPr id="11" name="CaixaDeTexto 10"/>
          <p:cNvSpPr txBox="1"/>
          <p:nvPr/>
        </p:nvSpPr>
        <p:spPr>
          <a:xfrm>
            <a:off x="6012160" y="6093296"/>
            <a:ext cx="720080" cy="369332"/>
          </a:xfrm>
          <a:prstGeom prst="rect">
            <a:avLst/>
          </a:prstGeom>
          <a:solidFill>
            <a:schemeClr val="accent3">
              <a:lumMod val="50000"/>
            </a:schemeClr>
          </a:solidFill>
        </p:spPr>
        <p:txBody>
          <a:bodyPr wrap="square" rtlCol="0">
            <a:spAutoFit/>
          </a:bodyPr>
          <a:lstStyle/>
          <a:p>
            <a:r>
              <a:rPr lang="en-US" dirty="0" smtClean="0"/>
              <a:t>  HU</a:t>
            </a:r>
            <a:endParaRPr lang="en-US" dirty="0"/>
          </a:p>
        </p:txBody>
      </p:sp>
      <p:sp>
        <p:nvSpPr>
          <p:cNvPr id="12" name="CaixaDeTexto 11"/>
          <p:cNvSpPr txBox="1"/>
          <p:nvPr/>
        </p:nvSpPr>
        <p:spPr>
          <a:xfrm>
            <a:off x="7020272" y="6093296"/>
            <a:ext cx="720080" cy="369332"/>
          </a:xfrm>
          <a:prstGeom prst="rect">
            <a:avLst/>
          </a:prstGeom>
          <a:solidFill>
            <a:schemeClr val="accent2"/>
          </a:solidFill>
        </p:spPr>
        <p:txBody>
          <a:bodyPr wrap="square" rtlCol="0">
            <a:spAutoFit/>
          </a:bodyPr>
          <a:lstStyle/>
          <a:p>
            <a:r>
              <a:rPr lang="en-US" dirty="0" smtClean="0"/>
              <a:t>  SC</a:t>
            </a:r>
            <a:endParaRPr lang="en-US" dirty="0"/>
          </a:p>
        </p:txBody>
      </p:sp>
      <p:sp>
        <p:nvSpPr>
          <p:cNvPr id="14" name="CaixaDeTexto 13"/>
          <p:cNvSpPr txBox="1"/>
          <p:nvPr/>
        </p:nvSpPr>
        <p:spPr>
          <a:xfrm>
            <a:off x="7740352" y="2276872"/>
            <a:ext cx="1403648" cy="923330"/>
          </a:xfrm>
          <a:prstGeom prst="rect">
            <a:avLst/>
          </a:prstGeom>
          <a:noFill/>
        </p:spPr>
        <p:txBody>
          <a:bodyPr wrap="square" rtlCol="0">
            <a:spAutoFit/>
          </a:bodyPr>
          <a:lstStyle/>
          <a:p>
            <a:r>
              <a:rPr lang="en-US" dirty="0" smtClean="0"/>
              <a:t>TOTAL 180cr</a:t>
            </a:r>
          </a:p>
          <a:p>
            <a:r>
              <a:rPr lang="en-US" dirty="0" smtClean="0"/>
              <a:t>REQ 68cr</a:t>
            </a:r>
          </a:p>
          <a:p>
            <a:r>
              <a:rPr lang="en-US" dirty="0" smtClean="0"/>
              <a:t>~37% </a:t>
            </a:r>
            <a:endParaRPr lang="en-US" dirty="0"/>
          </a:p>
        </p:txBody>
      </p:sp>
    </p:spTree>
    <p:extLst>
      <p:ext uri="{BB962C8B-B14F-4D97-AF65-F5344CB8AC3E}">
        <p14:creationId xmlns:p14="http://schemas.microsoft.com/office/powerpoint/2010/main" xmlns="" val="20646726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671900" y="809521"/>
            <a:ext cx="1287953"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 Antiqua" pitchFamily="18" charset="0"/>
              </a:rPr>
              <a:t>President</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 Antiqua" pitchFamily="18" charset="0"/>
            </a:endParaRPr>
          </a:p>
        </p:txBody>
      </p:sp>
      <p:sp>
        <p:nvSpPr>
          <p:cNvPr id="5" name="CaixaDeTexto 4"/>
          <p:cNvSpPr txBox="1"/>
          <p:nvPr/>
        </p:nvSpPr>
        <p:spPr>
          <a:xfrm>
            <a:off x="395536" y="2359265"/>
            <a:ext cx="1440160" cy="92333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 Antiqua" pitchFamily="18" charset="0"/>
              </a:rPr>
              <a:t>Office of</a:t>
            </a:r>
          </a:p>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 Antiqua" pitchFamily="18" charset="0"/>
              </a:rPr>
              <a:t> academic </a:t>
            </a:r>
          </a:p>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 Antiqua" pitchFamily="18" charset="0"/>
              </a:rPr>
              <a:t>affairs </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 Antiqua" pitchFamily="18" charset="0"/>
            </a:endParaRPr>
          </a:p>
        </p:txBody>
      </p:sp>
      <p:sp>
        <p:nvSpPr>
          <p:cNvPr id="6" name="CaixaDeTexto 5"/>
          <p:cNvSpPr txBox="1"/>
          <p:nvPr/>
        </p:nvSpPr>
        <p:spPr>
          <a:xfrm>
            <a:off x="2324417" y="2361654"/>
            <a:ext cx="1239471" cy="92333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 Antiqua" pitchFamily="18" charset="0"/>
              </a:rPr>
              <a:t>Office of </a:t>
            </a:r>
          </a:p>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 Antiqua" pitchFamily="18" charset="0"/>
              </a:rPr>
              <a:t>research </a:t>
            </a:r>
          </a:p>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 Antiqua" pitchFamily="18" charset="0"/>
              </a:rPr>
              <a:t>programs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 Antiqua" pitchFamily="18" charset="0"/>
            </a:endParaRPr>
          </a:p>
        </p:txBody>
      </p:sp>
      <p:sp>
        <p:nvSpPr>
          <p:cNvPr id="7" name="CaixaDeTexto 6"/>
          <p:cNvSpPr txBox="1"/>
          <p:nvPr/>
        </p:nvSpPr>
        <p:spPr>
          <a:xfrm>
            <a:off x="3995936" y="2348880"/>
            <a:ext cx="1152128"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 Antiqua" pitchFamily="18" charset="0"/>
              </a:rPr>
              <a:t>Office of </a:t>
            </a:r>
          </a:p>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 Antiqua" pitchFamily="18" charset="0"/>
              </a:rPr>
              <a:t>students </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 Antiqua" pitchFamily="18" charset="0"/>
            </a:endParaRPr>
          </a:p>
        </p:txBody>
      </p:sp>
      <p:sp>
        <p:nvSpPr>
          <p:cNvPr id="8" name="CaixaDeTexto 7"/>
          <p:cNvSpPr txBox="1"/>
          <p:nvPr/>
        </p:nvSpPr>
        <p:spPr>
          <a:xfrm>
            <a:off x="5508104" y="2365200"/>
            <a:ext cx="1584176" cy="1477328"/>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 Antiqua" pitchFamily="18" charset="0"/>
              </a:rPr>
              <a:t>Office of institutional development </a:t>
            </a:r>
          </a:p>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 Antiqua" pitchFamily="18" charset="0"/>
              </a:rPr>
              <a:t>and cooperation </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 Antiqua" pitchFamily="18" charset="0"/>
            </a:endParaRPr>
          </a:p>
        </p:txBody>
      </p:sp>
      <p:sp>
        <p:nvSpPr>
          <p:cNvPr id="9" name="CaixaDeTexto 8"/>
          <p:cNvSpPr txBox="1"/>
          <p:nvPr/>
        </p:nvSpPr>
        <p:spPr>
          <a:xfrm>
            <a:off x="7308304" y="4316903"/>
            <a:ext cx="1619672" cy="120032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ook Antiqua" pitchFamily="18" charset="0"/>
              </a:rPr>
              <a:t>Campus maintenance </a:t>
            </a:r>
          </a:p>
          <a:p>
            <a:r>
              <a:rPr lang="en-U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ook Antiqua" pitchFamily="18" charset="0"/>
              </a:rPr>
              <a:t>and basic</a:t>
            </a:r>
          </a:p>
          <a:p>
            <a:r>
              <a:rPr lang="en-U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ook Antiqua" pitchFamily="18" charset="0"/>
              </a:rPr>
              <a:t>facilities</a:t>
            </a:r>
            <a:endParaRPr lang="en-US"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ook Antiqua" pitchFamily="18" charset="0"/>
            </a:endParaRPr>
          </a:p>
        </p:txBody>
      </p:sp>
      <p:sp>
        <p:nvSpPr>
          <p:cNvPr id="10" name="CaixaDeTexto 9"/>
          <p:cNvSpPr txBox="1"/>
          <p:nvPr/>
        </p:nvSpPr>
        <p:spPr>
          <a:xfrm>
            <a:off x="179512" y="4298612"/>
            <a:ext cx="1224136"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ook Antiqua" pitchFamily="18" charset="0"/>
              </a:rPr>
              <a:t>Under-graduate</a:t>
            </a:r>
            <a:endParaRPr lang="en-US"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ook Antiqua" pitchFamily="18" charset="0"/>
            </a:endParaRPr>
          </a:p>
        </p:txBody>
      </p:sp>
      <p:sp>
        <p:nvSpPr>
          <p:cNvPr id="11" name="CaixaDeTexto 10"/>
          <p:cNvSpPr txBox="1"/>
          <p:nvPr/>
        </p:nvSpPr>
        <p:spPr>
          <a:xfrm>
            <a:off x="1619672" y="4293096"/>
            <a:ext cx="1296144"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ook Antiqua" pitchFamily="18" charset="0"/>
              </a:rPr>
              <a:t>Graduate</a:t>
            </a:r>
            <a:endParaRPr lang="en-US"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ook Antiqua" pitchFamily="18" charset="0"/>
            </a:endParaRPr>
          </a:p>
        </p:txBody>
      </p:sp>
      <p:sp>
        <p:nvSpPr>
          <p:cNvPr id="12" name="CaixaDeTexto 11"/>
          <p:cNvSpPr txBox="1"/>
          <p:nvPr/>
        </p:nvSpPr>
        <p:spPr>
          <a:xfrm>
            <a:off x="5364088" y="1331476"/>
            <a:ext cx="1152128"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 Antiqua" pitchFamily="18" charset="0"/>
              </a:rPr>
              <a:t>Senate </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 Antiqua" pitchFamily="18" charset="0"/>
            </a:endParaRPr>
          </a:p>
        </p:txBody>
      </p:sp>
      <p:cxnSp>
        <p:nvCxnSpPr>
          <p:cNvPr id="14" name="Conector reto 13"/>
          <p:cNvCxnSpPr/>
          <p:nvPr/>
        </p:nvCxnSpPr>
        <p:spPr>
          <a:xfrm>
            <a:off x="1115616" y="1916832"/>
            <a:ext cx="70745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ector de seta reta 16"/>
          <p:cNvCxnSpPr/>
          <p:nvPr/>
        </p:nvCxnSpPr>
        <p:spPr>
          <a:xfrm>
            <a:off x="1115616" y="1916832"/>
            <a:ext cx="0" cy="44243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Conector de seta reta 20"/>
          <p:cNvCxnSpPr/>
          <p:nvPr/>
        </p:nvCxnSpPr>
        <p:spPr>
          <a:xfrm>
            <a:off x="2915816" y="1916832"/>
            <a:ext cx="0" cy="44243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ector de seta reta 21"/>
          <p:cNvCxnSpPr/>
          <p:nvPr/>
        </p:nvCxnSpPr>
        <p:spPr>
          <a:xfrm>
            <a:off x="4572000" y="1916832"/>
            <a:ext cx="0" cy="44243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ector de seta reta 23"/>
          <p:cNvCxnSpPr/>
          <p:nvPr/>
        </p:nvCxnSpPr>
        <p:spPr>
          <a:xfrm>
            <a:off x="6300192" y="1916832"/>
            <a:ext cx="0" cy="44243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Conector de seta reta 24"/>
          <p:cNvCxnSpPr/>
          <p:nvPr/>
        </p:nvCxnSpPr>
        <p:spPr>
          <a:xfrm>
            <a:off x="8172400" y="1906447"/>
            <a:ext cx="0" cy="44243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Conector reto 26"/>
          <p:cNvCxnSpPr>
            <a:stCxn id="5" idx="2"/>
          </p:cNvCxnSpPr>
          <p:nvPr/>
        </p:nvCxnSpPr>
        <p:spPr>
          <a:xfrm>
            <a:off x="1115616" y="3282595"/>
            <a:ext cx="0" cy="5784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755576" y="3861048"/>
            <a:ext cx="15121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ector de seta reta 30"/>
          <p:cNvCxnSpPr/>
          <p:nvPr/>
        </p:nvCxnSpPr>
        <p:spPr>
          <a:xfrm>
            <a:off x="755576" y="3861048"/>
            <a:ext cx="0" cy="4375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Conector de seta reta 31"/>
          <p:cNvCxnSpPr/>
          <p:nvPr/>
        </p:nvCxnSpPr>
        <p:spPr>
          <a:xfrm>
            <a:off x="2267744" y="3861048"/>
            <a:ext cx="0" cy="4375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Conector reto 33"/>
          <p:cNvCxnSpPr>
            <a:stCxn id="4" idx="2"/>
          </p:cNvCxnSpPr>
          <p:nvPr/>
        </p:nvCxnSpPr>
        <p:spPr>
          <a:xfrm flipH="1">
            <a:off x="4315876" y="1178853"/>
            <a:ext cx="1" cy="7275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4315877" y="1516142"/>
            <a:ext cx="10482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CaixaDeTexto 36"/>
          <p:cNvSpPr txBox="1"/>
          <p:nvPr/>
        </p:nvSpPr>
        <p:spPr>
          <a:xfrm>
            <a:off x="7344816" y="2348880"/>
            <a:ext cx="1619672" cy="1477328"/>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 Antiqua" pitchFamily="18" charset="0"/>
              </a:rPr>
              <a:t>Office of personnel management and infrastructure</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 Antiqua" pitchFamily="18" charset="0"/>
            </a:endParaRPr>
          </a:p>
        </p:txBody>
      </p:sp>
      <p:cxnSp>
        <p:nvCxnSpPr>
          <p:cNvPr id="40" name="Conector de seta reta 39"/>
          <p:cNvCxnSpPr/>
          <p:nvPr/>
        </p:nvCxnSpPr>
        <p:spPr>
          <a:xfrm>
            <a:off x="8100392" y="3826208"/>
            <a:ext cx="0" cy="4668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93528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upload.wikimedia.org/wikipedia/commons/thumb/7/73/Ufabc-entrada-bloco-b.jpg/1920px-Ufabc-entrada-bloco-b.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Vista da entrada principal do Bloco B."/>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4203" y="1124744"/>
            <a:ext cx="3259725" cy="2444795"/>
          </a:xfrm>
          <a:prstGeom prst="rect">
            <a:avLst/>
          </a:prstGeom>
          <a:noFill/>
          <a:extLst>
            <a:ext uri="{909E8E84-426E-40DD-AFC4-6F175D3DCCD1}">
              <a14:hiddenFill xmlns:a14="http://schemas.microsoft.com/office/drawing/2010/main" xmlns="">
                <a:solidFill>
                  <a:srgbClr val="FFFFFF"/>
                </a:solidFill>
              </a14:hiddenFill>
            </a:ext>
          </a:extLst>
        </p:spPr>
      </p:pic>
      <p:pic>
        <p:nvPicPr>
          <p:cNvPr id="5126" name="Picture 6" descr="Computadores utilizados pelos alunos dos cursos de pós-graduação (Mestrado/ Doutorado) da UFABC."/>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88221" y="1291298"/>
            <a:ext cx="2815580" cy="2111686"/>
          </a:xfrm>
          <a:prstGeom prst="rect">
            <a:avLst/>
          </a:prstGeom>
          <a:noFill/>
          <a:extLst>
            <a:ext uri="{909E8E84-426E-40DD-AFC4-6F175D3DCCD1}">
              <a14:hiddenFill xmlns:a14="http://schemas.microsoft.com/office/drawing/2010/main" xmlns="">
                <a:solidFill>
                  <a:srgbClr val="FFFFFF"/>
                </a:solidFill>
              </a14:hiddenFill>
            </a:ext>
          </a:extLst>
        </p:spPr>
      </p:pic>
      <p:pic>
        <p:nvPicPr>
          <p:cNvPr id="5128" name="Picture 8" descr="Típica sala de docente localizada no Bloco 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96136" y="3717032"/>
            <a:ext cx="2095500" cy="27908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724114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encrypted-tbn2.gstatic.com/images?q=tbn:ANd9GcSkvLAV6kVpmviXuUvSFfsQVGpoqlRVvWYgQVxV_IqQNWK_byj4ZQ"/>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404664"/>
            <a:ext cx="3567104" cy="2448272"/>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http://upload.wikimedia.org/wikipedia/commons/thumb/2/2a/Ufabc-lab-materiais.jpg/220px-Ufabc-lab-materiai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8144" y="404665"/>
            <a:ext cx="2719866" cy="2324250"/>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https://encrypted-tbn2.gstatic.com/images?q=tbn:ANd9GcSEZGhFMSyF8OfruplqHoYTVaGnggJ7QDbIw4zIiGbxsCwcKqE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5576" y="3573016"/>
            <a:ext cx="3457430" cy="216698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AutoShape 8" descr="http://33.media.tumblr.com/4ae30897b20e68a589665e58d6131475/tumblr_n3bd2rzk6u1t2yit4o1_500.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4" name="Picture 10" descr="http://33.media.tumblr.com/4ae30897b20e68a589665e58d6131475/tumblr_n3bd2rzk6u1t2yit4o1_500.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32040" y="2564904"/>
            <a:ext cx="3812431" cy="38124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210758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blogdothame.blog.br/v1/wp-content/uploads/2013/12/lula-douto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5575" y="476672"/>
            <a:ext cx="5524500" cy="3114676"/>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http://www.cefsa.org.br/wp-content/uploads/2013/09/20130919-UFABC-nas-Escolas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4077072"/>
            <a:ext cx="5524500" cy="21431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22425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r. Bizzotto and his 3D printed bone replica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3501008"/>
            <a:ext cx="3907635" cy="2782150"/>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descr="http://s.hswstatic.com/gif/mars-rover-curiosity-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32040" y="903902"/>
            <a:ext cx="3240360" cy="243027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http://www.ixdaily.com/images/grind-blog/707-JeremyMallin3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92470" y="3573016"/>
            <a:ext cx="3257092" cy="217139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ixaDeTexto 4"/>
          <p:cNvSpPr txBox="1"/>
          <p:nvPr/>
        </p:nvSpPr>
        <p:spPr>
          <a:xfrm>
            <a:off x="4716016" y="5877272"/>
            <a:ext cx="4536504" cy="800219"/>
          </a:xfrm>
          <a:prstGeom prst="rect">
            <a:avLst/>
          </a:prstGeom>
          <a:noFill/>
        </p:spPr>
        <p:txBody>
          <a:bodyPr wrap="square" rtlCol="0">
            <a:spAutoFit/>
          </a:bodyPr>
          <a:lstStyle/>
          <a:p>
            <a:r>
              <a:rPr lang="en-US" dirty="0" smtClean="0">
                <a:latin typeface="Comic Sans MS" panose="030F0702030302020204" pitchFamily="66" charset="0"/>
              </a:rPr>
              <a:t>A</a:t>
            </a:r>
            <a:r>
              <a:rPr lang="en-US" sz="1400" dirty="0" smtClean="0">
                <a:latin typeface="Comic Sans MS" panose="030F0702030302020204" pitchFamily="66" charset="0"/>
              </a:rPr>
              <a:t>n engineer graduated 3 or 4 years ago has not had the opportunity to learn about 3-D printing practical applications. </a:t>
            </a:r>
            <a:endParaRPr lang="en-US" sz="1400" dirty="0">
              <a:latin typeface="Comic Sans MS" panose="030F0702030302020204" pitchFamily="66" charset="0"/>
            </a:endParaRPr>
          </a:p>
        </p:txBody>
      </p:sp>
      <p:sp>
        <p:nvSpPr>
          <p:cNvPr id="2" name="CaixaDeTexto 1"/>
          <p:cNvSpPr txBox="1"/>
          <p:nvPr/>
        </p:nvSpPr>
        <p:spPr>
          <a:xfrm>
            <a:off x="467544" y="980728"/>
            <a:ext cx="3907635" cy="2123658"/>
          </a:xfrm>
          <a:prstGeom prst="rect">
            <a:avLst/>
          </a:prstGeom>
          <a:noFill/>
        </p:spPr>
        <p:txBody>
          <a:bodyPr wrap="square" rtlCol="0">
            <a:spAutoFit/>
          </a:bodyPr>
          <a:lstStyle/>
          <a:p>
            <a:r>
              <a:rPr lang="en-US" sz="2200" dirty="0" smtClean="0">
                <a:latin typeface="Comic Sans MS" panose="030F0702030302020204" pitchFamily="66" charset="0"/>
              </a:rPr>
              <a:t>From the exploration of the outer space </a:t>
            </a:r>
          </a:p>
          <a:p>
            <a:endParaRPr lang="en-US" sz="2200" dirty="0" smtClean="0">
              <a:latin typeface="Comic Sans MS" panose="030F0702030302020204" pitchFamily="66" charset="0"/>
            </a:endParaRPr>
          </a:p>
          <a:p>
            <a:r>
              <a:rPr lang="en-US" sz="2200" dirty="0" smtClean="0">
                <a:latin typeface="Comic Sans MS" panose="030F0702030302020204" pitchFamily="66" charset="0"/>
              </a:rPr>
              <a:t>To</a:t>
            </a:r>
          </a:p>
          <a:p>
            <a:endParaRPr lang="en-US" sz="2200" dirty="0" smtClean="0">
              <a:latin typeface="Comic Sans MS" panose="030F0702030302020204" pitchFamily="66" charset="0"/>
            </a:endParaRPr>
          </a:p>
          <a:p>
            <a:r>
              <a:rPr lang="en-US" sz="2200" dirty="0">
                <a:latin typeface="Comic Sans MS" panose="030F0702030302020204" pitchFamily="66" charset="0"/>
              </a:rPr>
              <a:t>3</a:t>
            </a:r>
            <a:r>
              <a:rPr lang="en-US" sz="2200" dirty="0" smtClean="0">
                <a:latin typeface="Comic Sans MS" panose="030F0702030302020204" pitchFamily="66" charset="0"/>
              </a:rPr>
              <a:t>D printing and orthopedics</a:t>
            </a:r>
            <a:endParaRPr lang="en-US" sz="2200" dirty="0">
              <a:latin typeface="Comic Sans MS" panose="030F0702030302020204" pitchFamily="66" charset="0"/>
            </a:endParaRPr>
          </a:p>
        </p:txBody>
      </p:sp>
      <p:sp>
        <p:nvSpPr>
          <p:cNvPr id="6" name="CaixaDeTexto 5"/>
          <p:cNvSpPr txBox="1"/>
          <p:nvPr/>
        </p:nvSpPr>
        <p:spPr>
          <a:xfrm>
            <a:off x="611560" y="332656"/>
            <a:ext cx="8784976" cy="584775"/>
          </a:xfrm>
          <a:prstGeom prst="rect">
            <a:avLst/>
          </a:prstGeom>
          <a:noFill/>
        </p:spPr>
        <p:txBody>
          <a:bodyPr wrap="square" rtlCol="0">
            <a:spAutoFit/>
          </a:bodyPr>
          <a:lstStyle/>
          <a:p>
            <a:r>
              <a:rPr lang="en-US" sz="32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rPr>
              <a:t>TECHNOLOGICAL ACHIEVEMENTS</a:t>
            </a:r>
            <a:endParaRPr lang="en-US" sz="3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endParaRPr>
          </a:p>
        </p:txBody>
      </p:sp>
    </p:spTree>
    <p:extLst>
      <p:ext uri="{BB962C8B-B14F-4D97-AF65-F5344CB8AC3E}">
        <p14:creationId xmlns:p14="http://schemas.microsoft.com/office/powerpoint/2010/main" xmlns="" val="16638686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encrypted-tbn0.gstatic.com/images?q=tbn:ANd9GcRjimFE9oiR7fePPyC1NgF_enNFdzUjZ9Sd9UHEKPj3folCWFS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620688"/>
            <a:ext cx="5734056" cy="2520280"/>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https://encrypted-tbn2.gstatic.com/images?q=tbn:ANd9GcQsteXA1JCp_M5mn-zrVWDmmBvmC--pyVTHvnc9NLeJ6hw6fsuNq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9604" y="3951866"/>
            <a:ext cx="3650828" cy="2429462"/>
          </a:xfrm>
          <a:prstGeom prst="rect">
            <a:avLst/>
          </a:prstGeom>
          <a:noFill/>
          <a:extLst>
            <a:ext uri="{909E8E84-426E-40DD-AFC4-6F175D3DCCD1}">
              <a14:hiddenFill xmlns:a14="http://schemas.microsoft.com/office/drawing/2010/main" xmlns="">
                <a:solidFill>
                  <a:srgbClr val="FFFFFF"/>
                </a:solidFill>
              </a14:hiddenFill>
            </a:ext>
          </a:extLst>
        </p:spPr>
      </p:pic>
      <p:pic>
        <p:nvPicPr>
          <p:cNvPr id="8198" name="Picture 6" descr="https://encrypted-tbn1.gstatic.com/images?q=tbn:ANd9GcQiU73odIGbgnNJmXYuSdl-L4lK3HBJB7Bx7-QFTehmFp3rUxGC"/>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7544" y="3807697"/>
            <a:ext cx="3528392" cy="23576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265941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encrypted-tbn0.gstatic.com/images?q=tbn:ANd9GcSG7KMC8fX6Ah2QtyN_mnduj1GVW2ikBHte2lKOndcEa8DfGlrcd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332656"/>
            <a:ext cx="3749239" cy="2808312"/>
          </a:xfrm>
          <a:prstGeom prst="rect">
            <a:avLst/>
          </a:prstGeom>
          <a:noFill/>
          <a:extLst>
            <a:ext uri="{909E8E84-426E-40DD-AFC4-6F175D3DCCD1}">
              <a14:hiddenFill xmlns:a14="http://schemas.microsoft.com/office/drawing/2010/main" xmlns="">
                <a:solidFill>
                  <a:srgbClr val="FFFFFF"/>
                </a:solidFill>
              </a14:hiddenFill>
            </a:ext>
          </a:extLst>
        </p:spPr>
      </p:pic>
      <p:pic>
        <p:nvPicPr>
          <p:cNvPr id="9220" name="Picture 4" descr="https://nerdsdaufabc.files.wordpress.com/2012/06/calendario-academico-da-ufabc-foi-suspens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60799" y="3140968"/>
            <a:ext cx="4572000" cy="3429001"/>
          </a:xfrm>
          <a:prstGeom prst="rect">
            <a:avLst/>
          </a:prstGeom>
          <a:noFill/>
          <a:extLst>
            <a:ext uri="{909E8E84-426E-40DD-AFC4-6F175D3DCCD1}">
              <a14:hiddenFill xmlns:a14="http://schemas.microsoft.com/office/drawing/2010/main" xmlns="">
                <a:solidFill>
                  <a:srgbClr val="FFFFFF"/>
                </a:solidFill>
              </a14:hiddenFill>
            </a:ext>
          </a:extLst>
        </p:spPr>
      </p:pic>
      <p:pic>
        <p:nvPicPr>
          <p:cNvPr id="9222" name="Picture 6" descr="http://neuro.ufabc.edu.br/wp-content/uploads/2012/03/imagem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95852" y="1052736"/>
            <a:ext cx="4467225" cy="1624013"/>
          </a:xfrm>
          <a:prstGeom prst="rect">
            <a:avLst/>
          </a:prstGeom>
          <a:noFill/>
          <a:extLst>
            <a:ext uri="{909E8E84-426E-40DD-AFC4-6F175D3DCCD1}">
              <a14:hiddenFill xmlns:a14="http://schemas.microsoft.com/office/drawing/2010/main" xmlns="">
                <a:solidFill>
                  <a:srgbClr val="FFFFFF"/>
                </a:solidFill>
              </a14:hiddenFill>
            </a:ext>
          </a:extLst>
        </p:spPr>
      </p:pic>
      <p:pic>
        <p:nvPicPr>
          <p:cNvPr id="9224" name="Picture 8" descr="http://31.media.tumblr.com/08637d05371025c2e8d3278666291fd4/tumblr_n5gzz7LDHm1t2yit4o1_500.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7544" y="3717032"/>
            <a:ext cx="3647645" cy="27357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374600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encrypted-tbn3.gstatic.com/images?q=tbn:ANd9GcQZzr1Y7o1d7vrX8MpXXbTQgCL0qplDyC70bHFXqogQGSa6A0eCo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196752"/>
            <a:ext cx="3324225" cy="13716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AutoShape 4" descr="data:image/jpeg;base64,/9j/4AAQSkZJRgABAQAAAQABAAD/2wCEAAkGBxQSEhUUEhQVFhUUFRcVFhQUFBUUFRUVFBUXFxQUFxUaHCggGBolHBQUITEhJSkrLi4uFx8zODMuNygtLisBCgoKDg0OGhAQGiwkHCQsLCwsLCwsLCwsLCwsLCwsLCwsLCwsLCwsLCwsLCwsLCwsLCwsLCwsLCwsLCw4LCwsOP/AABEIAKYBMAMBIgACEQEDEQH/xAAcAAABBQEBAQAAAAAAAAAAAAABAAIEBQYDBwj/xABGEAABAwIDBAUIBwcCBgMAAAABAAIRAyEEEjEFBkFRImFxgZEHEzJyobHB0SMkQlJisvAUMzRzgpLhotJDU2OzwvEVFjX/xAAZAQADAQEBAAAAAAAAAAAAAAAAAQIDBAX/xAAlEQEBAAICAgEEAwEBAAAAAAAAAQIRAxIhMUETMlGBImHwQgT/2gAMAwEAAhEDEQA/APXUYSQXS8siEE4oJloIQTigQjYNQKJRlMjIShPhCEwYkigmRFBOhCEA0oFOIQTMECikgBCEJ0JHr4I2DcqbUcGglxAA1JMDxVJtTemnTltL6R3P7A7+Pd4rJ47aFWuZqOJHAaNHYFNz00x4rWl2nvS0dGgMx++ZDR2DU+xZjE4t9U5qji49eg7BoO5RK+JZTEvcB1ak9gVFjt4DpTGUczd3yCyudvt048cx9KXaY+mqeu73ld9mbfxOH/c1ntH3ZzM/sdI9iZthsV6vru96hlEujsl9t7svyoVBbEUWvH3qZyO/tMg+IWt2Zvrg69hVFNx+zV6B/uPRPivEy1EtWk5LGV4cfh9FCCJBkHiLjxTS1eBbO2tXw5mjVezqa45T2tNj3ha3ZnlMrNgV6bKg+836N/hcHwC1x5oyvDlHpxCaQs/szfrB1oBqGk4/ZqjKP77t9q0TCHAFpBB0IMg9hC2mUrKyz25EIELsWpharlDlCaQupCaQq2HIhAp7gmkKoGoSRQXltLCQRQTIkkkEECCcUEwRTU5BMgQRhJAJIpIIAIEJxQTBqMJBVW9biMK8gkE5RYxq4Si05N3TntTeOlRlrT5x/wB1psD1u4d0rI7S2xVxBhzob9xtm9/PvVNiMWymJe4Dq1J7AqLH7xu0pjKOervkFjlm68OKRocTiKdIS9wHVqT2BUW0N5XG1MZRzMF3yCzeIxpMmZ5kmTdRwXO0WdtbSRLr4xxkzJ1JmT3lRmvLiI5hTMFs57pgTIjkBede5XeC2I0Rmv1CwS3IuY2o23WfWK38x3vVfkVrt5v1mr65UDKtmLjkTC1SsqYWo0EYhCFILEwNukHAtUrZ20q1AzRqPpn8JIB7W6HvCaWphYn5GttlszykYhkCsxlUcSPo3+I6J8AtZs3fvCVrOcaTuVUQP7xI8YXj8JLTHlyjLLhxr6Cpva8ZmuDgdC0gg94QLV4NgsfVomaVR9M/hcRPaND3rUbN8omIZaq1lUc/Qf4i3sW2PPPlllw2enpxCYQjh63nGNeLB7WuA9YAx7U4rplYtKgigvNbEkUkky0CSKCE6AoJyRQDUCnIQmQIIlBMEgiggAUkYShMEFnPKLVLdn1nNMEZYI4dILSALL+VAxs6r2s/Mpyq8PujwGviXkkkzPE6+KbSa53UOaP2lqsFgWt0F+ZuVzZXT0ccbVPg9kOcNLGDLraToO9XeD2Q1uozHr08FObTXQFR2azCQ1tOF1amZZXVjQEl6UO8I+s1vXKgKdvCfrNb1yoAK6nDRRRaiAnEmZUwsXeE0hPRuJpphCkoFGhtFhNIXcsTHU1OjcCmroQmFI3uW7b82Ew550af5QFOKq9y3TgMP/Lj+1xHwVuQvSxvh59jRIIoLz2pJJJIBIIpIBFAooJloEkSggtAhCcknsjYShOhQ8ZtKnS9J1/utuf8d6WxJtJhGFiN4N86tEtNJjILiIeHEkAcwRCj4bylf8zD97H/AAI+KOyvp5PQQFkvKv8A/nVOt7PeumD8oGEf6XnKfrMkeLSVV+UnbVCvs9wo1WvOdhLR6QGbUg3jRTarDGzKPEWekVtaYWMpjpntC3dMLnzr0uKeD2tQDU5rU+yz22MAXZjeaZK68EbDN7yfxVb1/gFXhWG8X8TV9f4BV8LrjgpwK6CouUpyqEe1ycVyRPBVsnSU2EglKYNKYU8pjkg4vauLmrs4Lm5RVPYfJ6+dn0eo1B4VXLQFZjyaPnAtHKpUHtn4rTFd/HfEcWXutCkiEVwNASRSQQIIoJgEkUHvAiTEmB1nkEAkUYShBGlVeN27Sp2Bzu5N073ae9QN73mabZMEEkTY3tIWeypWtMePc2scbturUtOUfdbbxOpUIBNDF0Y1JtJJ6ZTfzF+bbSMTLne4LKs2s06gj2rU+UDB+c8y2Y9M2HqhZA7EdlhrgbzcEcCpuzmk+nj6Z+1HaCu+Kqg0KsEGzND+NvyVC/ZNVvAHsIU3BYZ7aNcvaRPmgNPvn5I3T1FZQHT/AKgt40LD4QfSD1x71vGhY8jp4vQAIhicCiFk1NDV0GiACfMIDL7x/wATW9f4BVwCsd5D9aq+t8Aq8O5rtnpwUQU8OTAQnwE4RBydKaGpEKidAU1MBRzJgimlHOmlyQcXlcy5PqFcXOUqeseSt84R45Vne1jCtc5YnySPmhXHKqD4sHyW2cu3iv8AGOPP3WglFBKVxLFJJMxFTI1zvugnwEoB6p9rbyUMP6bibwcgzR236lQY7bFWrYmG/dbYd/PvWT31xBp0WEAEmoBf1XJ6XMPyu9s79+dpvptpETo7MZgGRaOMc1mBtcyD0w5plpgkgjiOtRd3cK/FSeixrTBNyb8h/lazCbHps4Zjzdf2aI2qYaaPYu9ucAVaZFhD23B7QePYk7f7CZXXe1wBjNTJlwFtJ4qrDF5QNrNLog6nQhKn0lr0TZu0X4kOqVCS4ui4A0A0AsFOaqbc6oH4fM2YL3a9UBXuRJeteDQCuzU0MXZgQGL3+puLqOUxDXk+IWVo+fixJ8D71p/KDSe6rSFMwRTJN4mXH5LMtGJaLX/tKQdf2itYFvCT0e3kuv7SX4arLcvTpDj+M/BcqeNr/aYLc2uHtXXE4hz8NUzNDYqUtD1VfkgRS7PH0o9ce9b6FgtmfvW+uPzLfQufkdfH6NRMI5UFk1EJ5CDSnlAZTeSP2qr6w/KFXBWO8n8VV9YflCrZXdHBRXRrlyXRosmVOBCRiNUTTtMjWAOPHgNNOPMJhCrZAlKajKQEEIEJAppTDm9cXLq5c3KTej+SF/RxI66Z8Q8fBb8rzjyQu6eIH4aZ8C8fFejuXXx/bHNnP5VfJJqK5TPCibXdFCofwH22UoKv3gdGHf3DxcEBjWrP76PIbSDQDJcb9QHzWhYspv48ZqIc4ts8243HyQ2We5QJpPc5uXpxHY0X9q0BCodyGfV5zF8vcZ8B8FoUtm54h0MeeTXHwBXkFNtEwZv/AFBes7XMUKp5U3n/AEleQtxFPiyI7PmlVYvSdzKbW4VmS4JedZ1cZV0ZVbukAMJSyiAQSO97irV4RBfbmugKHm09rQNUEwXlANTz7PNnSkJuPvO5rODE4gDSe4H3K98oNZwxbGsMTSb73LvsTYD6jA99XnZrOXWT8Egz7NoVeLBbmCF3r4kvwz8zY+mpjn9iqpG2voazqbbhsa63aCdO1RcTWzYY2j6dv/bf80HFZskTVZ/MH5l6FFlgNhD6Zn8we9eghc3J7dfH6cYQDF2TCs2gsC6BcgF2pt9yDZDeYfWqvrf+IVZCst4/4mr6w/KFXBdsefShOCSKpIz0f6vgEyetP+z/AFfBcymBQKBQlAElCUpTQgGlcnBOeuLgpNvfJI6MRWHOkD4PHzXprl5T5Jn/AFx450Hex7F6u5dXF9rnz+6rxIJJLAHBVm8x+g7XN+fwVmFn94NoU6jAym9rnB0kNMwACNRbikqTyoWhYzftj3VmBrMwFO+lpcfkthUxNNnpva31nAe8rG7ZjEY1uR5LMjQTTdAJBNp70ttdNJubTy4Vktykl5I/qKu4VDU2m3CUmN825wEj0xrrcm6rKm9lZ37ulTHW5xd7oS2pod435cLXP/Td7RC872Rs6riBm6AbbWSb9StsdtLE1mlj3jK4Q5rWNAI5Xkqfu5SDWFvWB7EF4Xuz6lPD0KbH1GNytAuQ32ErhiN58K3/AIub1Gud7QIUPbWDbUp3iWkEceo/rqWfdhA0SWuidQxxHsCXkbi8q75U/wDh0qju2GD4qHV3uru9CixvrOLj7ITMNs8uAc1tiJBMCfFSaeyH8mDtd8kdf7Pt/TO481K9UVauXMAB0RFhwWw2C6KLe0+9RX7CJ1e0X4AlTqDG0aYDjYcYPE8h2otmMJit53fWqvaPytUV/wDC9tf3U/8AKmbx0prVHhwILvcALKC7+GH893spt+azxymXo0bd8fTU/XHvXoMLA7ufvqfrLeueBqQsOWyV18foCUIRe6OfcEcwjiVDUoXRrUwv06JPgPentcerw49iAxu8d8VV9YD/AEhVhImJv7u1S9vVj56tn9InRokCwtfuVNnMgeiIbc3EmNTGnuldPeuCxPLhzTmqGal4BBtc84vxUymY1F+HbwVTk+U6dPsf1D3FcSU2pjgZBAuRcHlxATmtloIIMmIGvgrx5JRoXSmkoEFKm2SBoqIsyOS4EXIBtfUSuVdvSMRF+EGOxF2PcMpa3KRfOCc889bdyynJd+ldTagMTBtryHauDlKrVS4CSTrqZuo5WhNV5LahGOA1mlUHL7p+C9cdPIeK8S3KxL6eNoGmJLnhhET0X2f/AKZXubwt+O+GWc8otffjBMcxpremAQ4NcWidA4jQ+7jCn7O29SqhxzNaGyZLgA5gvnEx0Y46L59FcRHAdSn0NpFjC0PqAHVoecpn8PeVz3PXuH1eqbU8pGGYQKU1STlJEtFzAIJEOCz1SmHtcNZB8SF59ReBUYXEFoc2ddJvIWxwW3cO1jelHOGnXuCO21Y4o1LYR+6B2kKwwuyyx4JIgXtdJm8NA3aXHsafinv2/TAzZakdjf8AcjatJ2LwbajIceuewH5qJhNkUwLg+k4axo4jgqupvpRgwypEwbNAv39S64LbD3MBZh6rwXEyMo1cTHtS2di6GzaQ+wO+SjSw7WnotA7AFXf/ADWI4YOp3vamHamLm2Ev11Gp7Gl5h3TzHURBUbbboovkw3K7M6QI6JjxMDvVYcfjibYamO1/+VXbefjH0KgrUqeQNJdEk2APA/qEg1mCo5WAEk2FyZ4BSjT7FmsXisXTpl5ygCBZrZvb3qmfvDiyD04MWhjNfBP9G1G2Kr2yGZZ1iBJtwnXULNVcc8w0zLSDBbqZFiTa54TZRjtbEPcPOvcWwRADJnLY6DiqfFOq9Iec6MZy0aGJjs19vWuXPiyyy3Ro7GVM1RxEi504HxgcNFMw9HPh2l0/vnzHGGUuPDis+/E1OYvf0QfaQrbD1z+y0y6589VOgizKPBPHGw+ukrZlSnmb5ttwdTc9br/rsVpiq9hmdBBhzZOg/EbcB4grMbOxjQ/6R0AzmsTwJFgOcK4O18K4HNUfqGt6DiQxubKSYubyscuLy0xi5wGNaBlbndcWi4DuI/CrYsWcobWw1NrXZnHhm83rB4jtCkDemgdPOH+j/KcxreZSTzV5HUi6lPVHH9aqko700XNcWtqEN16I49pTP/uFK/0dU9zP9ycxv4Pvip9vUoxFQQBDvgFXOpDMe4+wFWu8P8RV7R+UKsptkm+hH5W2+C6bHIZVfBENBiXQRInSb66J5dLb8b6R2iB4Lo+jLgRJm2nb7E91CAJcB6VofNo6uPNRjjBYpcU0CwHHUa3QpVy02vPj/wC1bkNDXkCxeSOyHD5KM2l0jyzEjxN1PyrrsmVJEohy7Cg3KByH696iAHS66Mcts8sdO1N3SvyPuXBtiO5dfNEDNyn3KKCn4t2POnU8O9Mcg5+kn9Sm550I9ie0pmyKmWtTcCWkGQ4EtII0MrUYvalV4IdXqEOBsaj4M9UwsZTdcKS5ri4Rb5LHl5OvgLM1Hw1ooscbTDCXEg6AD2qFVxubWmxsE2AIm+ncrmpgahEQYiIDhpJ1tfh4hVtTYZ4ZhzkAjhf2pZckvpcwqLSeNIBIPOO4W/UKwpYlrWBposnKNXPkkauMc44KKNkkmJAE8jP2v9pUqhhXiOnIAN4PAZvcpmcns+tJmKqFwFNlNoFrCZJ+8XHXhKkVq1ZlnNpnjow634hPw9F4Jyvab8nXLmzfulT213E3qNAhsw0XBkCbzPDuVfUxPrVMX1BYU2a3+jpnTn0dFYbCxtdjwC4ClLvowGMMkEyHFhi49kLuMQ4WmncljiWNkToLTJ04JjKJqNl2QEzYh+pJmYpkE/II7z4p9TsZtCvVqF9EObNwA7MALNAiIv8AFRKu1MeHBhc8PJsC2mDfQDo3U07RdhqfnRQJAbIdDSMwtIkh0TPBV2xd4a+KxPnC0VSAJbcui+jnGYFzyWnbxu1OvxEjaG38VLGtLqZawNfmydOo0nM70exMpbZxHm6ja73Oa6lUZMN9J4AaTAFhfRXWNpVXAzhi2JcSGsdYuJIu48uF/YuOOxzA9jKtNzS5mQgB2bpEgAHQSfcEu1tPrDsftfPTAPnBLpuBBy9ltT7FUHEAG4cO4fNMwu3xVq1GNo5mgkt1zgB0AmO3VWNOpTMhwOcESHOF+UgXNuEpXlsE45UYmSLO741Itee1UWLD3VQCXZXEgXmwuR2GAtsX0CzR7QRdunS5gmYHUotDF021qIbYAViR6V4aNYH3nKbyXLxT6SeYwr9m159E+LdPFWdHCVP2am0tcS2pVLoExmFPLpb7J8FtX16L35h0TIJBHRN+EC2h6tEzb2PouDDRfxcHZRlkOgXA6tOUIwvnyMp48PPMRg36lru8FcsNhHuaSGkg6RC2NA03wwuLZ1cRm0jQm8KLu4xoayXAsLnAiSCYqEAmCMogAmDoU8pfgsb+VbjcI4UKQymRmkcRLjE9xC5YBskM9EuIbmcYa2TEuMGwlehYrAUy0BtQNmW9O8QJJBBJeBEXv18VUUcPQAaSXPc5zhIESR26AWPeply3fSrjj49q6lsB9NlVmek8vylppucRYOkEuaIKp6uyMQ0/u46OpLYjx61qsrA4S45ZjotzQGmQHXB0BuArvbNNodkbkzhoBa0DNEmXZRDQIi8hLeWt+FTHDevLB7UxjX13ljg4OMgjjYf5UEVLu7Rb+kKvc6w5qRtCl5vzRGbp0mVDJ1LheOrROZFcdeFxS9BkmLO5aio4cQeC5bSL2mSLFoMmBJIJtIk8FB2dh69UNYxj3Zs3m+iSHDV0E24O9q0G9ODFOlQJDs+UNqNdIDHNa0AcufNExnvwjXlnaONsARY9fjb9aLqK8kn8fsUFwgDw4qTQYbwD32HBK5L1+Eh1YXHV8VEzGZBXQ4J/Fw159a6UcDGpBcdDJAHUU/qyRFjjVxXRI4kfBRRVM9671ME/WAbRxmY6uHWrKnuziHD9zUuNWsJv7LJ45yfJa2qHAugDr969S8qGzgcJRNNoDm1ABAa2zmGZ4fZCxeF3PxU9PzdOzgBUeGOe4zkaxupdI7Oa1+8m36Vah5pwfnpODsrWPAdl6MB7ss2dOi5f/Rx58nLx5Yf827/cL17eXQ5rrPaYMGJsfAKzovB490zCGB2G+oHkPazmC1xfrxAEe3grjA7n9EjzxuRJyhunEDMeZ1WueFy9iyV6XitmMqC8jpZiRlk9RJBt1Jjtl080kDL90SO+QUkl2XDG/CO1cKWxGk9IWv6Jy25XB4W195kDd9pPSMCNAA6ZEG8C5Fp5WEapJLK4YrmVcsNsBtUnzcAtM9NsCYLZEToDYeJKpsZsANLmugZW5eiSeiwzMkXce5FJZZYxctR27FY5wEkXFc8YaAIaOZ05Jz9mlhplrr9Ot2MI9GeJiPakksrGjzzb9dz3i9hMCAIvdVuGx7qb2vYS17CIc0kG3WEkl0a8Mo9E2Tt+tUpVHCrVnKHAl5JBi9yTaysam3sQ11GahIewktsRIbmm46wkkubK2X/fhshVduV8tUEtcWOIlzGmWibRF9EHbce1lNxp0SKnpDzcTGmh7Ukkdrv3/tDUS6G2M9YMdRpTkDg4C4PEdmqbU2qw1jmoMNRj/N5sxOpItItxSSUzky3+j6w/CbaZVJHmG2MXLTz/AA9S4YTaOGqh30JGWxsw6jUT2JJJ97ul1iVs3Z2Grw5oqACOiWsaCXceif1CmYXdzD029BroOoLidT2pJLbHK70i4x2fs2m4NDRlyyeJuQZOvWFTPwzzWDBkOUkAEua24mePLlqkkrxxlTc7J7CtQPnCH0wXBpJIrESCYvNK5sFDbiqLHDOK8iLtqtdYAgCXMHAkJJImMHaqt37A2cgxEn/mNo1W9UCQR4rnWNKoaZJe5jabaeU0w0ktbA6QqGBxSSS6wbaXZm7Q6D6cMJEtAdUbYni5pBBykibz1KdW2a95cX1JaSLE1CQQIN8wnTjKSSjXlUumd2rRoUcoqAukZoDLE0mEEz5wEHpTZRWGmwZhMQTem0m4AOrz18eKSSrULaLT2jRt0SYNvoaYtPrFKpUZUdILmk6kBrYPIAHRJJRqHYkBxaHCi97Mx+ycoJbzFzExaVdHbuJaRNaoSANXvi5gmAQkkp7WMrbHDau8tWsJcGuDC2oA4D0qRdkMEGbk6rhUx7qrgxzzL4bIpss9xDQdRoTr7Ekku+U9U1ju1hDTbVrCvUgQxwNNjpDS7LEnrPELbtc1rQWtb1kgXPVy7kklvjlesOS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data:image/jpeg;base64,/9j/4AAQSkZJRgABAQAAAQABAAD/2wCEAAkGBxQSEhUUEhQVFhUUFRcVFhQUFBUUFRUVFBUXFxQUFxUaHCggGBolHBQUITEhJSkrLi4uFx8zODMuNygtLisBCgoKDg0OGhAQGiwkHCQsLCwsLCwsLCwsLCwsLCwsLCwsLCwsLCwsLCwsLCwsLCwsLCwsLCwsLCwsLCw4LCwsOP/AABEIAKYBMAMBIgACEQEDEQH/xAAcAAABBQEBAQAAAAAAAAAAAAABAAIEBQYDBwj/xABGEAABAwIDBAUIBwcCBgMAAAABAAIRAyEEEjEFBkFRImFxgZEHEzJyobHB0SMkQlJisvAUMzRzgpLhotJDU2OzwvEVFjX/xAAZAQADAQEBAAAAAAAAAAAAAAAAAQIDBAX/xAAlEQEBAAICAgEEAwEBAAAAAAAAAQIRAxIhMUETMlGBImHwQgT/2gAMAwEAAhEDEQA/APXUYSQXS8siEE4oJloIQTigQjYNQKJRlMjIShPhCEwYkigmRFBOhCEA0oFOIQTMECikgBCEJ0JHr4I2DcqbUcGglxAA1JMDxVJtTemnTltL6R3P7A7+Pd4rJ47aFWuZqOJHAaNHYFNz00x4rWl2nvS0dGgMx++ZDR2DU+xZjE4t9U5qji49eg7BoO5RK+JZTEvcB1ak9gVFjt4DpTGUczd3yCyudvt048cx9KXaY+mqeu73ld9mbfxOH/c1ntH3ZzM/sdI9iZthsV6vru96hlEujsl9t7svyoVBbEUWvH3qZyO/tMg+IWt2Zvrg69hVFNx+zV6B/uPRPivEy1EtWk5LGV4cfh9FCCJBkHiLjxTS1eBbO2tXw5mjVezqa45T2tNj3ha3ZnlMrNgV6bKg+836N/hcHwC1x5oyvDlHpxCaQs/szfrB1oBqGk4/ZqjKP77t9q0TCHAFpBB0IMg9hC2mUrKyz25EIELsWpharlDlCaQupCaQq2HIhAp7gmkKoGoSRQXltLCQRQTIkkkEECCcUEwRTU5BMgQRhJAJIpIIAIEJxQTBqMJBVW9biMK8gkE5RYxq4Si05N3TntTeOlRlrT5x/wB1psD1u4d0rI7S2xVxBhzob9xtm9/PvVNiMWymJe4Dq1J7AqLH7xu0pjKOervkFjlm68OKRocTiKdIS9wHVqT2BUW0N5XG1MZRzMF3yCzeIxpMmZ5kmTdRwXO0WdtbSRLr4xxkzJ1JmT3lRmvLiI5hTMFs57pgTIjkBede5XeC2I0Rmv1CwS3IuY2o23WfWK38x3vVfkVrt5v1mr65UDKtmLjkTC1SsqYWo0EYhCFILEwNukHAtUrZ20q1AzRqPpn8JIB7W6HvCaWphYn5GttlszykYhkCsxlUcSPo3+I6J8AtZs3fvCVrOcaTuVUQP7xI8YXj8JLTHlyjLLhxr6Cpva8ZmuDgdC0gg94QLV4NgsfVomaVR9M/hcRPaND3rUbN8omIZaq1lUc/Qf4i3sW2PPPlllw2enpxCYQjh63nGNeLB7WuA9YAx7U4rplYtKgigvNbEkUkky0CSKCE6AoJyRQDUCnIQmQIIlBMEgiggAUkYShMEFnPKLVLdn1nNMEZYI4dILSALL+VAxs6r2s/Mpyq8PujwGviXkkkzPE6+KbSa53UOaP2lqsFgWt0F+ZuVzZXT0ccbVPg9kOcNLGDLraToO9XeD2Q1uozHr08FObTXQFR2azCQ1tOF1amZZXVjQEl6UO8I+s1vXKgKdvCfrNb1yoAK6nDRRRaiAnEmZUwsXeE0hPRuJpphCkoFGhtFhNIXcsTHU1OjcCmroQmFI3uW7b82Ew550af5QFOKq9y3TgMP/Lj+1xHwVuQvSxvh59jRIIoLz2pJJJIBIIpIBFAooJloEkSggtAhCcknsjYShOhQ8ZtKnS9J1/utuf8d6WxJtJhGFiN4N86tEtNJjILiIeHEkAcwRCj4bylf8zD97H/AAI+KOyvp5PQQFkvKv8A/nVOt7PeumD8oGEf6XnKfrMkeLSVV+UnbVCvs9wo1WvOdhLR6QGbUg3jRTarDGzKPEWekVtaYWMpjpntC3dMLnzr0uKeD2tQDU5rU+yz22MAXZjeaZK68EbDN7yfxVb1/gFXhWG8X8TV9f4BV8LrjgpwK6CouUpyqEe1ycVyRPBVsnSU2EglKYNKYU8pjkg4vauLmrs4Lm5RVPYfJ6+dn0eo1B4VXLQFZjyaPnAtHKpUHtn4rTFd/HfEcWXutCkiEVwNASRSQQIIoJgEkUHvAiTEmB1nkEAkUYShBGlVeN27Sp2Bzu5N073ae9QN73mabZMEEkTY3tIWeypWtMePc2scbturUtOUfdbbxOpUIBNDF0Y1JtJJ6ZTfzF+bbSMTLne4LKs2s06gj2rU+UDB+c8y2Y9M2HqhZA7EdlhrgbzcEcCpuzmk+nj6Z+1HaCu+Kqg0KsEGzND+NvyVC/ZNVvAHsIU3BYZ7aNcvaRPmgNPvn5I3T1FZQHT/AKgt40LD4QfSD1x71vGhY8jp4vQAIhicCiFk1NDV0GiACfMIDL7x/wATW9f4BVwCsd5D9aq+t8Aq8O5rtnpwUQU8OTAQnwE4RBydKaGpEKidAU1MBRzJgimlHOmlyQcXlcy5PqFcXOUqeseSt84R45Vne1jCtc5YnySPmhXHKqD4sHyW2cu3iv8AGOPP3WglFBKVxLFJJMxFTI1zvugnwEoB6p9rbyUMP6bibwcgzR236lQY7bFWrYmG/dbYd/PvWT31xBp0WEAEmoBf1XJ6XMPyu9s79+dpvptpETo7MZgGRaOMc1mBtcyD0w5plpgkgjiOtRd3cK/FSeixrTBNyb8h/lazCbHps4Zjzdf2aI2qYaaPYu9ucAVaZFhD23B7QePYk7f7CZXXe1wBjNTJlwFtJ4qrDF5QNrNLog6nQhKn0lr0TZu0X4kOqVCS4ui4A0A0AsFOaqbc6oH4fM2YL3a9UBXuRJeteDQCuzU0MXZgQGL3+puLqOUxDXk+IWVo+fixJ8D71p/KDSe6rSFMwRTJN4mXH5LMtGJaLX/tKQdf2itYFvCT0e3kuv7SX4arLcvTpDj+M/BcqeNr/aYLc2uHtXXE4hz8NUzNDYqUtD1VfkgRS7PH0o9ce9b6FgtmfvW+uPzLfQufkdfH6NRMI5UFk1EJ5CDSnlAZTeSP2qr6w/KFXBWO8n8VV9YflCrZXdHBRXRrlyXRosmVOBCRiNUTTtMjWAOPHgNNOPMJhCrZAlKajKQEEIEJAppTDm9cXLq5c3KTej+SF/RxI66Z8Q8fBb8rzjyQu6eIH4aZ8C8fFejuXXx/bHNnP5VfJJqK5TPCibXdFCofwH22UoKv3gdGHf3DxcEBjWrP76PIbSDQDJcb9QHzWhYspv48ZqIc4ts8243HyQ2We5QJpPc5uXpxHY0X9q0BCodyGfV5zF8vcZ8B8FoUtm54h0MeeTXHwBXkFNtEwZv/AFBes7XMUKp5U3n/AEleQtxFPiyI7PmlVYvSdzKbW4VmS4JedZ1cZV0ZVbukAMJSyiAQSO97irV4RBfbmugKHm09rQNUEwXlANTz7PNnSkJuPvO5rODE4gDSe4H3K98oNZwxbGsMTSb73LvsTYD6jA99XnZrOXWT8Egz7NoVeLBbmCF3r4kvwz8zY+mpjn9iqpG2voazqbbhsa63aCdO1RcTWzYY2j6dv/bf80HFZskTVZ/MH5l6FFlgNhD6Zn8we9eghc3J7dfH6cYQDF2TCs2gsC6BcgF2pt9yDZDeYfWqvrf+IVZCst4/4mr6w/KFXBdsefShOCSKpIz0f6vgEyetP+z/AFfBcymBQKBQlAElCUpTQgGlcnBOeuLgpNvfJI6MRWHOkD4PHzXprl5T5Jn/AFx450Hex7F6u5dXF9rnz+6rxIJJLAHBVm8x+g7XN+fwVmFn94NoU6jAym9rnB0kNMwACNRbikqTyoWhYzftj3VmBrMwFO+lpcfkthUxNNnpva31nAe8rG7ZjEY1uR5LMjQTTdAJBNp70ttdNJubTy4Vktykl5I/qKu4VDU2m3CUmN825wEj0xrrcm6rKm9lZ37ulTHW5xd7oS2pod435cLXP/Td7RC872Rs6riBm6AbbWSb9StsdtLE1mlj3jK4Q5rWNAI5Xkqfu5SDWFvWB7EF4Xuz6lPD0KbH1GNytAuQ32ErhiN58K3/AIub1Gud7QIUPbWDbUp3iWkEceo/rqWfdhA0SWuidQxxHsCXkbi8q75U/wDh0qju2GD4qHV3uru9CixvrOLj7ITMNs8uAc1tiJBMCfFSaeyH8mDtd8kdf7Pt/TO481K9UVauXMAB0RFhwWw2C6KLe0+9RX7CJ1e0X4AlTqDG0aYDjYcYPE8h2otmMJit53fWqvaPytUV/wDC9tf3U/8AKmbx0prVHhwILvcALKC7+GH893spt+azxymXo0bd8fTU/XHvXoMLA7ufvqfrLeueBqQsOWyV18foCUIRe6OfcEcwjiVDUoXRrUwv06JPgPentcerw49iAxu8d8VV9YD/AEhVhImJv7u1S9vVj56tn9InRokCwtfuVNnMgeiIbc3EmNTGnuldPeuCxPLhzTmqGal4BBtc84vxUymY1F+HbwVTk+U6dPsf1D3FcSU2pjgZBAuRcHlxATmtloIIMmIGvgrx5JRoXSmkoEFKm2SBoqIsyOS4EXIBtfUSuVdvSMRF+EGOxF2PcMpa3KRfOCc889bdyynJd+ldTagMTBtryHauDlKrVS4CSTrqZuo5WhNV5LahGOA1mlUHL7p+C9cdPIeK8S3KxL6eNoGmJLnhhET0X2f/AKZXubwt+O+GWc8otffjBMcxpremAQ4NcWidA4jQ+7jCn7O29SqhxzNaGyZLgA5gvnEx0Y46L59FcRHAdSn0NpFjC0PqAHVoecpn8PeVz3PXuH1eqbU8pGGYQKU1STlJEtFzAIJEOCz1SmHtcNZB8SF59ReBUYXEFoc2ddJvIWxwW3cO1jelHOGnXuCO21Y4o1LYR+6B2kKwwuyyx4JIgXtdJm8NA3aXHsafinv2/TAzZakdjf8AcjatJ2LwbajIceuewH5qJhNkUwLg+k4axo4jgqupvpRgwypEwbNAv39S64LbD3MBZh6rwXEyMo1cTHtS2di6GzaQ+wO+SjSw7WnotA7AFXf/ADWI4YOp3vamHamLm2Ev11Gp7Gl5h3TzHURBUbbboovkw3K7M6QI6JjxMDvVYcfjibYamO1/+VXbefjH0KgrUqeQNJdEk2APA/qEg1mCo5WAEk2FyZ4BSjT7FmsXisXTpl5ygCBZrZvb3qmfvDiyD04MWhjNfBP9G1G2Kr2yGZZ1iBJtwnXULNVcc8w0zLSDBbqZFiTa54TZRjtbEPcPOvcWwRADJnLY6DiqfFOq9Iec6MZy0aGJjs19vWuXPiyyy3Ro7GVM1RxEi504HxgcNFMw9HPh2l0/vnzHGGUuPDis+/E1OYvf0QfaQrbD1z+y0y6589VOgizKPBPHGw+ukrZlSnmb5ttwdTc9br/rsVpiq9hmdBBhzZOg/EbcB4grMbOxjQ/6R0AzmsTwJFgOcK4O18K4HNUfqGt6DiQxubKSYubyscuLy0xi5wGNaBlbndcWi4DuI/CrYsWcobWw1NrXZnHhm83rB4jtCkDemgdPOH+j/KcxreZSTzV5HUi6lPVHH9aqko700XNcWtqEN16I49pTP/uFK/0dU9zP9ycxv4Pvip9vUoxFQQBDvgFXOpDMe4+wFWu8P8RV7R+UKsptkm+hH5W2+C6bHIZVfBENBiXQRInSb66J5dLb8b6R2iB4Lo+jLgRJm2nb7E91CAJcB6VofNo6uPNRjjBYpcU0CwHHUa3QpVy02vPj/wC1bkNDXkCxeSOyHD5KM2l0jyzEjxN1PyrrsmVJEohy7Cg3KByH696iAHS66Mcts8sdO1N3SvyPuXBtiO5dfNEDNyn3KKCn4t2POnU8O9Mcg5+kn9Sm550I9ie0pmyKmWtTcCWkGQ4EtII0MrUYvalV4IdXqEOBsaj4M9UwsZTdcKS5ri4Rb5LHl5OvgLM1Hw1ooscbTDCXEg6AD2qFVxubWmxsE2AIm+ncrmpgahEQYiIDhpJ1tfh4hVtTYZ4ZhzkAjhf2pZckvpcwqLSeNIBIPOO4W/UKwpYlrWBposnKNXPkkauMc44KKNkkmJAE8jP2v9pUqhhXiOnIAN4PAZvcpmcns+tJmKqFwFNlNoFrCZJ+8XHXhKkVq1ZlnNpnjow634hPw9F4Jyvab8nXLmzfulT213E3qNAhsw0XBkCbzPDuVfUxPrVMX1BYU2a3+jpnTn0dFYbCxtdjwC4ClLvowGMMkEyHFhi49kLuMQ4WmncljiWNkToLTJ04JjKJqNl2QEzYh+pJmYpkE/II7z4p9TsZtCvVqF9EObNwA7MALNAiIv8AFRKu1MeHBhc8PJsC2mDfQDo3U07RdhqfnRQJAbIdDSMwtIkh0TPBV2xd4a+KxPnC0VSAJbcui+jnGYFzyWnbxu1OvxEjaG38VLGtLqZawNfmydOo0nM70exMpbZxHm6ja73Oa6lUZMN9J4AaTAFhfRXWNpVXAzhi2JcSGsdYuJIu48uF/YuOOxzA9jKtNzS5mQgB2bpEgAHQSfcEu1tPrDsftfPTAPnBLpuBBy9ltT7FUHEAG4cO4fNMwu3xVq1GNo5mgkt1zgB0AmO3VWNOpTMhwOcESHOF+UgXNuEpXlsE45UYmSLO741Itee1UWLD3VQCXZXEgXmwuR2GAtsX0CzR7QRdunS5gmYHUotDF021qIbYAViR6V4aNYH3nKbyXLxT6SeYwr9m159E+LdPFWdHCVP2am0tcS2pVLoExmFPLpb7J8FtX16L35h0TIJBHRN+EC2h6tEzb2PouDDRfxcHZRlkOgXA6tOUIwvnyMp48PPMRg36lru8FcsNhHuaSGkg6RC2NA03wwuLZ1cRm0jQm8KLu4xoayXAsLnAiSCYqEAmCMogAmDoU8pfgsb+VbjcI4UKQymRmkcRLjE9xC5YBskM9EuIbmcYa2TEuMGwlehYrAUy0BtQNmW9O8QJJBBJeBEXv18VUUcPQAaSXPc5zhIESR26AWPeply3fSrjj49q6lsB9NlVmek8vylppucRYOkEuaIKp6uyMQ0/u46OpLYjx61qsrA4S45ZjotzQGmQHXB0BuArvbNNodkbkzhoBa0DNEmXZRDQIi8hLeWt+FTHDevLB7UxjX13ljg4OMgjjYf5UEVLu7Rb+kKvc6w5qRtCl5vzRGbp0mVDJ1LheOrROZFcdeFxS9BkmLO5aio4cQeC5bSL2mSLFoMmBJIJtIk8FB2dh69UNYxj3Zs3m+iSHDV0E24O9q0G9ODFOlQJDs+UNqNdIDHNa0AcufNExnvwjXlnaONsARY9fjb9aLqK8kn8fsUFwgDw4qTQYbwD32HBK5L1+Eh1YXHV8VEzGZBXQ4J/Fw159a6UcDGpBcdDJAHUU/qyRFjjVxXRI4kfBRRVM9671ME/WAbRxmY6uHWrKnuziHD9zUuNWsJv7LJ45yfJa2qHAugDr969S8qGzgcJRNNoDm1ABAa2zmGZ4fZCxeF3PxU9PzdOzgBUeGOe4zkaxupdI7Oa1+8m36Vah5pwfnpODsrWPAdl6MB7ss2dOi5f/Rx58nLx5Yf827/cL17eXQ5rrPaYMGJsfAKzovB490zCGB2G+oHkPazmC1xfrxAEe3grjA7n9EjzxuRJyhunEDMeZ1WueFy9iyV6XitmMqC8jpZiRlk9RJBt1Jjtl080kDL90SO+QUkl2XDG/CO1cKWxGk9IWv6Jy25XB4W195kDd9pPSMCNAA6ZEG8C5Fp5WEapJLK4YrmVcsNsBtUnzcAtM9NsCYLZEToDYeJKpsZsANLmugZW5eiSeiwzMkXce5FJZZYxctR27FY5wEkXFc8YaAIaOZ05Jz9mlhplrr9Ot2MI9GeJiPakksrGjzzb9dz3i9hMCAIvdVuGx7qb2vYS17CIc0kG3WEkl0a8Mo9E2Tt+tUpVHCrVnKHAl5JBi9yTaysam3sQ11GahIewktsRIbmm46wkkubK2X/fhshVduV8tUEtcWOIlzGmWibRF9EHbce1lNxp0SKnpDzcTGmh7Ukkdrv3/tDUS6G2M9YMdRpTkDg4C4PEdmqbU2qw1jmoMNRj/N5sxOpItItxSSUzky3+j6w/CbaZVJHmG2MXLTz/AA9S4YTaOGqh30JGWxsw6jUT2JJJ97ul1iVs3Z2Grw5oqACOiWsaCXceif1CmYXdzD029BroOoLidT2pJLbHK70i4x2fs2m4NDRlyyeJuQZOvWFTPwzzWDBkOUkAEua24mePLlqkkrxxlTc7J7CtQPnCH0wXBpJIrESCYvNK5sFDbiqLHDOK8iLtqtdYAgCXMHAkJJImMHaqt37A2cgxEn/mNo1W9UCQR4rnWNKoaZJe5jabaeU0w0ktbA6QqGBxSSS6wbaXZm7Q6D6cMJEtAdUbYni5pBBykibz1KdW2a95cX1JaSLE1CQQIN8wnTjKSSjXlUumd2rRoUcoqAukZoDLE0mEEz5wEHpTZRWGmwZhMQTem0m4AOrz18eKSSrULaLT2jRt0SYNvoaYtPrFKpUZUdILmk6kBrYPIAHRJJRqHYkBxaHCi97Mx+ycoJbzFzExaVdHbuJaRNaoSANXvi5gmAQkkp7WMrbHDau8tWsJcGuDC2oA4D0qRdkMEGbk6rhUx7qrgxzzL4bIpss9xDQdRoTr7Ekku+U9U1ju1hDTbVrCvUgQxwNNjpDS7LEnrPELbtc1rQWtb1kgXPVy7kklvjlesOS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data:image/jpeg;base64,/9j/4AAQSkZJRgABAQAAAQABAAD/2wCEAAkGBxQSEhUUEhQVFhUUFRcVFhQUFBUUFRUVFBUXFxQUFxUaHCggGBolHBQUITEhJSkrLi4uFx8zODMuNygtLisBCgoKDg0OGhAQGiwkHCQsLCwsLCwsLCwsLCwsLCwsLCwsLCwsLCwsLCwsLCwsLCwsLCwsLCwsLCwsLCw4LCwsOP/AABEIAKYBMAMBIgACEQEDEQH/xAAcAAABBQEBAQAAAAAAAAAAAAABAAIEBQYDBwj/xABGEAABAwIDBAUIBwcCBgMAAAABAAIRAyEEEjEFBkFRImFxgZEHEzJyobHB0SMkQlJisvAUMzRzgpLhotJDU2OzwvEVFjX/xAAZAQADAQEBAAAAAAAAAAAAAAAAAQIDBAX/xAAlEQEBAAICAgEEAwEBAAAAAAAAAQIRAxIhMUETMlGBImHwQgT/2gAMAwEAAhEDEQA/APXUYSQXS8siEE4oJloIQTigQjYNQKJRlMjIShPhCEwYkigmRFBOhCEA0oFOIQTMECikgBCEJ0JHr4I2DcqbUcGglxAA1JMDxVJtTemnTltL6R3P7A7+Pd4rJ47aFWuZqOJHAaNHYFNz00x4rWl2nvS0dGgMx++ZDR2DU+xZjE4t9U5qji49eg7BoO5RK+JZTEvcB1ak9gVFjt4DpTGUczd3yCyudvt048cx9KXaY+mqeu73ld9mbfxOH/c1ntH3ZzM/sdI9iZthsV6vru96hlEujsl9t7svyoVBbEUWvH3qZyO/tMg+IWt2Zvrg69hVFNx+zV6B/uPRPivEy1EtWk5LGV4cfh9FCCJBkHiLjxTS1eBbO2tXw5mjVezqa45T2tNj3ha3ZnlMrNgV6bKg+836N/hcHwC1x5oyvDlHpxCaQs/szfrB1oBqGk4/ZqjKP77t9q0TCHAFpBB0IMg9hC2mUrKyz25EIELsWpharlDlCaQupCaQq2HIhAp7gmkKoGoSRQXltLCQRQTIkkkEECCcUEwRTU5BMgQRhJAJIpIIAIEJxQTBqMJBVW9biMK8gkE5RYxq4Si05N3TntTeOlRlrT5x/wB1psD1u4d0rI7S2xVxBhzob9xtm9/PvVNiMWymJe4Dq1J7AqLH7xu0pjKOervkFjlm68OKRocTiKdIS9wHVqT2BUW0N5XG1MZRzMF3yCzeIxpMmZ5kmTdRwXO0WdtbSRLr4xxkzJ1JmT3lRmvLiI5hTMFs57pgTIjkBede5XeC2I0Rmv1CwS3IuY2o23WfWK38x3vVfkVrt5v1mr65UDKtmLjkTC1SsqYWo0EYhCFILEwNukHAtUrZ20q1AzRqPpn8JIB7W6HvCaWphYn5GttlszykYhkCsxlUcSPo3+I6J8AtZs3fvCVrOcaTuVUQP7xI8YXj8JLTHlyjLLhxr6Cpva8ZmuDgdC0gg94QLV4NgsfVomaVR9M/hcRPaND3rUbN8omIZaq1lUc/Qf4i3sW2PPPlllw2enpxCYQjh63nGNeLB7WuA9YAx7U4rplYtKgigvNbEkUkky0CSKCE6AoJyRQDUCnIQmQIIlBMEgiggAUkYShMEFnPKLVLdn1nNMEZYI4dILSALL+VAxs6r2s/Mpyq8PujwGviXkkkzPE6+KbSa53UOaP2lqsFgWt0F+ZuVzZXT0ccbVPg9kOcNLGDLraToO9XeD2Q1uozHr08FObTXQFR2azCQ1tOF1amZZXVjQEl6UO8I+s1vXKgKdvCfrNb1yoAK6nDRRRaiAnEmZUwsXeE0hPRuJpphCkoFGhtFhNIXcsTHU1OjcCmroQmFI3uW7b82Ew550af5QFOKq9y3TgMP/Lj+1xHwVuQvSxvh59jRIIoLz2pJJJIBIIpIBFAooJloEkSggtAhCcknsjYShOhQ8ZtKnS9J1/utuf8d6WxJtJhGFiN4N86tEtNJjILiIeHEkAcwRCj4bylf8zD97H/AAI+KOyvp5PQQFkvKv8A/nVOt7PeumD8oGEf6XnKfrMkeLSVV+UnbVCvs9wo1WvOdhLR6QGbUg3jRTarDGzKPEWekVtaYWMpjpntC3dMLnzr0uKeD2tQDU5rU+yz22MAXZjeaZK68EbDN7yfxVb1/gFXhWG8X8TV9f4BV8LrjgpwK6CouUpyqEe1ycVyRPBVsnSU2EglKYNKYU8pjkg4vauLmrs4Lm5RVPYfJ6+dn0eo1B4VXLQFZjyaPnAtHKpUHtn4rTFd/HfEcWXutCkiEVwNASRSQQIIoJgEkUHvAiTEmB1nkEAkUYShBGlVeN27Sp2Bzu5N073ae9QN73mabZMEEkTY3tIWeypWtMePc2scbturUtOUfdbbxOpUIBNDF0Y1JtJJ6ZTfzF+bbSMTLne4LKs2s06gj2rU+UDB+c8y2Y9M2HqhZA7EdlhrgbzcEcCpuzmk+nj6Z+1HaCu+Kqg0KsEGzND+NvyVC/ZNVvAHsIU3BYZ7aNcvaRPmgNPvn5I3T1FZQHT/AKgt40LD4QfSD1x71vGhY8jp4vQAIhicCiFk1NDV0GiACfMIDL7x/wATW9f4BVwCsd5D9aq+t8Aq8O5rtnpwUQU8OTAQnwE4RBydKaGpEKidAU1MBRzJgimlHOmlyQcXlcy5PqFcXOUqeseSt84R45Vne1jCtc5YnySPmhXHKqD4sHyW2cu3iv8AGOPP3WglFBKVxLFJJMxFTI1zvugnwEoB6p9rbyUMP6bibwcgzR236lQY7bFWrYmG/dbYd/PvWT31xBp0WEAEmoBf1XJ6XMPyu9s79+dpvptpETo7MZgGRaOMc1mBtcyD0w5plpgkgjiOtRd3cK/FSeixrTBNyb8h/lazCbHps4Zjzdf2aI2qYaaPYu9ucAVaZFhD23B7QePYk7f7CZXXe1wBjNTJlwFtJ4qrDF5QNrNLog6nQhKn0lr0TZu0X4kOqVCS4ui4A0A0AsFOaqbc6oH4fM2YL3a9UBXuRJeteDQCuzU0MXZgQGL3+puLqOUxDXk+IWVo+fixJ8D71p/KDSe6rSFMwRTJN4mXH5LMtGJaLX/tKQdf2itYFvCT0e3kuv7SX4arLcvTpDj+M/BcqeNr/aYLc2uHtXXE4hz8NUzNDYqUtD1VfkgRS7PH0o9ce9b6FgtmfvW+uPzLfQufkdfH6NRMI5UFk1EJ5CDSnlAZTeSP2qr6w/KFXBWO8n8VV9YflCrZXdHBRXRrlyXRosmVOBCRiNUTTtMjWAOPHgNNOPMJhCrZAlKajKQEEIEJAppTDm9cXLq5c3KTej+SF/RxI66Z8Q8fBb8rzjyQu6eIH4aZ8C8fFejuXXx/bHNnP5VfJJqK5TPCibXdFCofwH22UoKv3gdGHf3DxcEBjWrP76PIbSDQDJcb9QHzWhYspv48ZqIc4ts8243HyQ2We5QJpPc5uXpxHY0X9q0BCodyGfV5zF8vcZ8B8FoUtm54h0MeeTXHwBXkFNtEwZv/AFBes7XMUKp5U3n/AEleQtxFPiyI7PmlVYvSdzKbW4VmS4JedZ1cZV0ZVbukAMJSyiAQSO97irV4RBfbmugKHm09rQNUEwXlANTz7PNnSkJuPvO5rODE4gDSe4H3K98oNZwxbGsMTSb73LvsTYD6jA99XnZrOXWT8Egz7NoVeLBbmCF3r4kvwz8zY+mpjn9iqpG2voazqbbhsa63aCdO1RcTWzYY2j6dv/bf80HFZskTVZ/MH5l6FFlgNhD6Zn8we9eghc3J7dfH6cYQDF2TCs2gsC6BcgF2pt9yDZDeYfWqvrf+IVZCst4/4mr6w/KFXBdsefShOCSKpIz0f6vgEyetP+z/AFfBcymBQKBQlAElCUpTQgGlcnBOeuLgpNvfJI6MRWHOkD4PHzXprl5T5Jn/AFx450Hex7F6u5dXF9rnz+6rxIJJLAHBVm8x+g7XN+fwVmFn94NoU6jAym9rnB0kNMwACNRbikqTyoWhYzftj3VmBrMwFO+lpcfkthUxNNnpva31nAe8rG7ZjEY1uR5LMjQTTdAJBNp70ttdNJubTy4Vktykl5I/qKu4VDU2m3CUmN825wEj0xrrcm6rKm9lZ37ulTHW5xd7oS2pod435cLXP/Td7RC872Rs6riBm6AbbWSb9StsdtLE1mlj3jK4Q5rWNAI5Xkqfu5SDWFvWB7EF4Xuz6lPD0KbH1GNytAuQ32ErhiN58K3/AIub1Gud7QIUPbWDbUp3iWkEceo/rqWfdhA0SWuidQxxHsCXkbi8q75U/wDh0qju2GD4qHV3uru9CixvrOLj7ITMNs8uAc1tiJBMCfFSaeyH8mDtd8kdf7Pt/TO481K9UVauXMAB0RFhwWw2C6KLe0+9RX7CJ1e0X4AlTqDG0aYDjYcYPE8h2otmMJit53fWqvaPytUV/wDC9tf3U/8AKmbx0prVHhwILvcALKC7+GH893spt+azxymXo0bd8fTU/XHvXoMLA7ufvqfrLeueBqQsOWyV18foCUIRe6OfcEcwjiVDUoXRrUwv06JPgPentcerw49iAxu8d8VV9YD/AEhVhImJv7u1S9vVj56tn9InRokCwtfuVNnMgeiIbc3EmNTGnuldPeuCxPLhzTmqGal4BBtc84vxUymY1F+HbwVTk+U6dPsf1D3FcSU2pjgZBAuRcHlxATmtloIIMmIGvgrx5JRoXSmkoEFKm2SBoqIsyOS4EXIBtfUSuVdvSMRF+EGOxF2PcMpa3KRfOCc889bdyynJd+ldTagMTBtryHauDlKrVS4CSTrqZuo5WhNV5LahGOA1mlUHL7p+C9cdPIeK8S3KxL6eNoGmJLnhhET0X2f/AKZXubwt+O+GWc8otffjBMcxpremAQ4NcWidA4jQ+7jCn7O29SqhxzNaGyZLgA5gvnEx0Y46L59FcRHAdSn0NpFjC0PqAHVoecpn8PeVz3PXuH1eqbU8pGGYQKU1STlJEtFzAIJEOCz1SmHtcNZB8SF59ReBUYXEFoc2ddJvIWxwW3cO1jelHOGnXuCO21Y4o1LYR+6B2kKwwuyyx4JIgXtdJm8NA3aXHsafinv2/TAzZakdjf8AcjatJ2LwbajIceuewH5qJhNkUwLg+k4axo4jgqupvpRgwypEwbNAv39S64LbD3MBZh6rwXEyMo1cTHtS2di6GzaQ+wO+SjSw7WnotA7AFXf/ADWI4YOp3vamHamLm2Ev11Gp7Gl5h3TzHURBUbbboovkw3K7M6QI6JjxMDvVYcfjibYamO1/+VXbefjH0KgrUqeQNJdEk2APA/qEg1mCo5WAEk2FyZ4BSjT7FmsXisXTpl5ygCBZrZvb3qmfvDiyD04MWhjNfBP9G1G2Kr2yGZZ1iBJtwnXULNVcc8w0zLSDBbqZFiTa54TZRjtbEPcPOvcWwRADJnLY6DiqfFOq9Iec6MZy0aGJjs19vWuXPiyyy3Ro7GVM1RxEi504HxgcNFMw9HPh2l0/vnzHGGUuPDis+/E1OYvf0QfaQrbD1z+y0y6589VOgizKPBPHGw+ukrZlSnmb5ttwdTc9br/rsVpiq9hmdBBhzZOg/EbcB4grMbOxjQ/6R0AzmsTwJFgOcK4O18K4HNUfqGt6DiQxubKSYubyscuLy0xi5wGNaBlbndcWi4DuI/CrYsWcobWw1NrXZnHhm83rB4jtCkDemgdPOH+j/KcxreZSTzV5HUi6lPVHH9aqko700XNcWtqEN16I49pTP/uFK/0dU9zP9ycxv4Pvip9vUoxFQQBDvgFXOpDMe4+wFWu8P8RV7R+UKsptkm+hH5W2+C6bHIZVfBENBiXQRInSb66J5dLb8b6R2iB4Lo+jLgRJm2nb7E91CAJcB6VofNo6uPNRjjBYpcU0CwHHUa3QpVy02vPj/wC1bkNDXkCxeSOyHD5KM2l0jyzEjxN1PyrrsmVJEohy7Cg3KByH696iAHS66Mcts8sdO1N3SvyPuXBtiO5dfNEDNyn3KKCn4t2POnU8O9Mcg5+kn9Sm550I9ie0pmyKmWtTcCWkGQ4EtII0MrUYvalV4IdXqEOBsaj4M9UwsZTdcKS5ri4Rb5LHl5OvgLM1Hw1ooscbTDCXEg6AD2qFVxubWmxsE2AIm+ncrmpgahEQYiIDhpJ1tfh4hVtTYZ4ZhzkAjhf2pZckvpcwqLSeNIBIPOO4W/UKwpYlrWBposnKNXPkkauMc44KKNkkmJAE8jP2v9pUqhhXiOnIAN4PAZvcpmcns+tJmKqFwFNlNoFrCZJ+8XHXhKkVq1ZlnNpnjow634hPw9F4Jyvab8nXLmzfulT213E3qNAhsw0XBkCbzPDuVfUxPrVMX1BYU2a3+jpnTn0dFYbCxtdjwC4ClLvowGMMkEyHFhi49kLuMQ4WmncljiWNkToLTJ04JjKJqNl2QEzYh+pJmYpkE/II7z4p9TsZtCvVqF9EObNwA7MALNAiIv8AFRKu1MeHBhc8PJsC2mDfQDo3U07RdhqfnRQJAbIdDSMwtIkh0TPBV2xd4a+KxPnC0VSAJbcui+jnGYFzyWnbxu1OvxEjaG38VLGtLqZawNfmydOo0nM70exMpbZxHm6ja73Oa6lUZMN9J4AaTAFhfRXWNpVXAzhi2JcSGsdYuJIu48uF/YuOOxzA9jKtNzS5mQgB2bpEgAHQSfcEu1tPrDsftfPTAPnBLpuBBy9ltT7FUHEAG4cO4fNMwu3xVq1GNo5mgkt1zgB0AmO3VWNOpTMhwOcESHOF+UgXNuEpXlsE45UYmSLO741Itee1UWLD3VQCXZXEgXmwuR2GAtsX0CzR7QRdunS5gmYHUotDF021qIbYAViR6V4aNYH3nKbyXLxT6SeYwr9m159E+LdPFWdHCVP2am0tcS2pVLoExmFPLpb7J8FtX16L35h0TIJBHRN+EC2h6tEzb2PouDDRfxcHZRlkOgXA6tOUIwvnyMp48PPMRg36lru8FcsNhHuaSGkg6RC2NA03wwuLZ1cRm0jQm8KLu4xoayXAsLnAiSCYqEAmCMogAmDoU8pfgsb+VbjcI4UKQymRmkcRLjE9xC5YBskM9EuIbmcYa2TEuMGwlehYrAUy0BtQNmW9O8QJJBBJeBEXv18VUUcPQAaSXPc5zhIESR26AWPeply3fSrjj49q6lsB9NlVmek8vylppucRYOkEuaIKp6uyMQ0/u46OpLYjx61qsrA4S45ZjotzQGmQHXB0BuArvbNNodkbkzhoBa0DNEmXZRDQIi8hLeWt+FTHDevLB7UxjX13ljg4OMgjjYf5UEVLu7Rb+kKvc6w5qRtCl5vzRGbp0mVDJ1LheOrROZFcdeFxS9BkmLO5aio4cQeC5bSL2mSLFoMmBJIJtIk8FB2dh69UNYxj3Zs3m+iSHDV0E24O9q0G9ODFOlQJDs+UNqNdIDHNa0AcufNExnvwjXlnaONsARY9fjb9aLqK8kn8fsUFwgDw4qTQYbwD32HBK5L1+Eh1YXHV8VEzGZBXQ4J/Fw159a6UcDGpBcdDJAHUU/qyRFjjVxXRI4kfBRRVM9671ME/WAbRxmY6uHWrKnuziHD9zUuNWsJv7LJ45yfJa2qHAugDr969S8qGzgcJRNNoDm1ABAa2zmGZ4fZCxeF3PxU9PzdOzgBUeGOe4zkaxupdI7Oa1+8m36Vah5pwfnpODsrWPAdl6MB7ss2dOi5f/Rx58nLx5Yf827/cL17eXQ5rrPaYMGJsfAKzovB490zCGB2G+oHkPazmC1xfrxAEe3grjA7n9EjzxuRJyhunEDMeZ1WueFy9iyV6XitmMqC8jpZiRlk9RJBt1Jjtl080kDL90SO+QUkl2XDG/CO1cKWxGk9IWv6Jy25XB4W195kDd9pPSMCNAA6ZEG8C5Fp5WEapJLK4YrmVcsNsBtUnzcAtM9NsCYLZEToDYeJKpsZsANLmugZW5eiSeiwzMkXce5FJZZYxctR27FY5wEkXFc8YaAIaOZ05Jz9mlhplrr9Ot2MI9GeJiPakksrGjzzb9dz3i9hMCAIvdVuGx7qb2vYS17CIc0kG3WEkl0a8Mo9E2Tt+tUpVHCrVnKHAl5JBi9yTaysam3sQ11GahIewktsRIbmm46wkkubK2X/fhshVduV8tUEtcWOIlzGmWibRF9EHbce1lNxp0SKnpDzcTGmh7Ukkdrv3/tDUS6G2M9YMdRpTkDg4C4PEdmqbU2qw1jmoMNRj/N5sxOpItItxSSUzky3+j6w/CbaZVJHmG2MXLTz/AA9S4YTaOGqh30JGWxsw6jUT2JJJ97ul1iVs3Z2Grw5oqACOiWsaCXceif1CmYXdzD029BroOoLidT2pJLbHK70i4x2fs2m4NDRlyyeJuQZOvWFTPwzzWDBkOUkAEua24mePLlqkkrxxlTc7J7CtQPnCH0wXBpJIrESCYvNK5sFDbiqLHDOK8iLtqtdYAgCXMHAkJJImMHaqt37A2cgxEn/mNo1W9UCQR4rnWNKoaZJe5jabaeU0w0ktbA6QqGBxSSS6wbaXZm7Q6D6cMJEtAdUbYni5pBBykibz1KdW2a95cX1JaSLE1CQQIN8wnTjKSSjXlUumd2rRoUcoqAukZoDLE0mEEz5wEHpTZRWGmwZhMQTem0m4AOrz18eKSSrULaLT2jRt0SYNvoaYtPrFKpUZUdILmk6kBrYPIAHRJJRqHYkBxaHCi97Mx+ycoJbzFzExaVdHbuJaRNaoSANXvi5gmAQkkp7WMrbHDau8tWsJcGuDC2oA4D0qRdkMEGbk6rhUx7qrgxzzL4bIpss9xDQdRoTr7Ekku+U9U1ju1hDTbVrCvUgQxwNNjpDS7LEnrPELbtc1rQWtb1kgXPVy7kklvjlesOSP/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data:image/jpeg;base64,/9j/4AAQSkZJRgABAQAAAQABAAD/2wCEAAkGBxQSEhUUEhQVFhUUFRcVFhQUFBUUFRUVFBUXFxQUFxUaHCggGBolHBQUITEhJSkrLi4uFx8zODMuNygtLisBCgoKDg0OGhAQGiwkHCQsLCwsLCwsLCwsLCwsLCwsLCwsLCwsLCwsLCwsLCwsLCwsLCwsLCwsLCwsLCw4LCwsOP/AABEIAKYBMAMBIgACEQEDEQH/xAAcAAABBQEBAQAAAAAAAAAAAAABAAIEBQYDBwj/xABGEAABAwIDBAUIBwcCBgMAAAABAAIRAyEEEjEFBkFRImFxgZEHEzJyobHB0SMkQlJisvAUMzRzgpLhotJDU2OzwvEVFjX/xAAZAQADAQEBAAAAAAAAAAAAAAAAAQIDBAX/xAAlEQEBAAICAgEEAwEBAAAAAAAAAQIRAxIhMUETMlGBImHwQgT/2gAMAwEAAhEDEQA/APXUYSQXS8siEE4oJloIQTigQjYNQKJRlMjIShPhCEwYkigmRFBOhCEA0oFOIQTMECikgBCEJ0JHr4I2DcqbUcGglxAA1JMDxVJtTemnTltL6R3P7A7+Pd4rJ47aFWuZqOJHAaNHYFNz00x4rWl2nvS0dGgMx++ZDR2DU+xZjE4t9U5qji49eg7BoO5RK+JZTEvcB1ak9gVFjt4DpTGUczd3yCyudvt048cx9KXaY+mqeu73ld9mbfxOH/c1ntH3ZzM/sdI9iZthsV6vru96hlEujsl9t7svyoVBbEUWvH3qZyO/tMg+IWt2Zvrg69hVFNx+zV6B/uPRPivEy1EtWk5LGV4cfh9FCCJBkHiLjxTS1eBbO2tXw5mjVezqa45T2tNj3ha3ZnlMrNgV6bKg+836N/hcHwC1x5oyvDlHpxCaQs/szfrB1oBqGk4/ZqjKP77t9q0TCHAFpBB0IMg9hC2mUrKyz25EIELsWpharlDlCaQupCaQq2HIhAp7gmkKoGoSRQXltLCQRQTIkkkEECCcUEwRTU5BMgQRhJAJIpIIAIEJxQTBqMJBVW9biMK8gkE5RYxq4Si05N3TntTeOlRlrT5x/wB1psD1u4d0rI7S2xVxBhzob9xtm9/PvVNiMWymJe4Dq1J7AqLH7xu0pjKOervkFjlm68OKRocTiKdIS9wHVqT2BUW0N5XG1MZRzMF3yCzeIxpMmZ5kmTdRwXO0WdtbSRLr4xxkzJ1JmT3lRmvLiI5hTMFs57pgTIjkBede5XeC2I0Rmv1CwS3IuY2o23WfWK38x3vVfkVrt5v1mr65UDKtmLjkTC1SsqYWo0EYhCFILEwNukHAtUrZ20q1AzRqPpn8JIB7W6HvCaWphYn5GttlszykYhkCsxlUcSPo3+I6J8AtZs3fvCVrOcaTuVUQP7xI8YXj8JLTHlyjLLhxr6Cpva8ZmuDgdC0gg94QLV4NgsfVomaVR9M/hcRPaND3rUbN8omIZaq1lUc/Qf4i3sW2PPPlllw2enpxCYQjh63nGNeLB7WuA9YAx7U4rplYtKgigvNbEkUkky0CSKCE6AoJyRQDUCnIQmQIIlBMEgiggAUkYShMEFnPKLVLdn1nNMEZYI4dILSALL+VAxs6r2s/Mpyq8PujwGviXkkkzPE6+KbSa53UOaP2lqsFgWt0F+ZuVzZXT0ccbVPg9kOcNLGDLraToO9XeD2Q1uozHr08FObTXQFR2azCQ1tOF1amZZXVjQEl6UO8I+s1vXKgKdvCfrNb1yoAK6nDRRRaiAnEmZUwsXeE0hPRuJpphCkoFGhtFhNIXcsTHU1OjcCmroQmFI3uW7b82Ew550af5QFOKq9y3TgMP/Lj+1xHwVuQvSxvh59jRIIoLz2pJJJIBIIpIBFAooJloEkSggtAhCcknsjYShOhQ8ZtKnS9J1/utuf8d6WxJtJhGFiN4N86tEtNJjILiIeHEkAcwRCj4bylf8zD97H/AAI+KOyvp5PQQFkvKv8A/nVOt7PeumD8oGEf6XnKfrMkeLSVV+UnbVCvs9wo1WvOdhLR6QGbUg3jRTarDGzKPEWekVtaYWMpjpntC3dMLnzr0uKeD2tQDU5rU+yz22MAXZjeaZK68EbDN7yfxVb1/gFXhWG8X8TV9f4BV8LrjgpwK6CouUpyqEe1ycVyRPBVsnSU2EglKYNKYU8pjkg4vauLmrs4Lm5RVPYfJ6+dn0eo1B4VXLQFZjyaPnAtHKpUHtn4rTFd/HfEcWXutCkiEVwNASRSQQIIoJgEkUHvAiTEmB1nkEAkUYShBGlVeN27Sp2Bzu5N073ae9QN73mabZMEEkTY3tIWeypWtMePc2scbturUtOUfdbbxOpUIBNDF0Y1JtJJ6ZTfzF+bbSMTLne4LKs2s06gj2rU+UDB+c8y2Y9M2HqhZA7EdlhrgbzcEcCpuzmk+nj6Z+1HaCu+Kqg0KsEGzND+NvyVC/ZNVvAHsIU3BYZ7aNcvaRPmgNPvn5I3T1FZQHT/AKgt40LD4QfSD1x71vGhY8jp4vQAIhicCiFk1NDV0GiACfMIDL7x/wATW9f4BVwCsd5D9aq+t8Aq8O5rtnpwUQU8OTAQnwE4RBydKaGpEKidAU1MBRzJgimlHOmlyQcXlcy5PqFcXOUqeseSt84R45Vne1jCtc5YnySPmhXHKqD4sHyW2cu3iv8AGOPP3WglFBKVxLFJJMxFTI1zvugnwEoB6p9rbyUMP6bibwcgzR236lQY7bFWrYmG/dbYd/PvWT31xBp0WEAEmoBf1XJ6XMPyu9s79+dpvptpETo7MZgGRaOMc1mBtcyD0w5plpgkgjiOtRd3cK/FSeixrTBNyb8h/lazCbHps4Zjzdf2aI2qYaaPYu9ucAVaZFhD23B7QePYk7f7CZXXe1wBjNTJlwFtJ4qrDF5QNrNLog6nQhKn0lr0TZu0X4kOqVCS4ui4A0A0AsFOaqbc6oH4fM2YL3a9UBXuRJeteDQCuzU0MXZgQGL3+puLqOUxDXk+IWVo+fixJ8D71p/KDSe6rSFMwRTJN4mXH5LMtGJaLX/tKQdf2itYFvCT0e3kuv7SX4arLcvTpDj+M/BcqeNr/aYLc2uHtXXE4hz8NUzNDYqUtD1VfkgRS7PH0o9ce9b6FgtmfvW+uPzLfQufkdfH6NRMI5UFk1EJ5CDSnlAZTeSP2qr6w/KFXBWO8n8VV9YflCrZXdHBRXRrlyXRosmVOBCRiNUTTtMjWAOPHgNNOPMJhCrZAlKajKQEEIEJAppTDm9cXLq5c3KTej+SF/RxI66Z8Q8fBb8rzjyQu6eIH4aZ8C8fFejuXXx/bHNnP5VfJJqK5TPCibXdFCofwH22UoKv3gdGHf3DxcEBjWrP76PIbSDQDJcb9QHzWhYspv48ZqIc4ts8243HyQ2We5QJpPc5uXpxHY0X9q0BCodyGfV5zF8vcZ8B8FoUtm54h0MeeTXHwBXkFNtEwZv/AFBes7XMUKp5U3n/AEleQtxFPiyI7PmlVYvSdzKbW4VmS4JedZ1cZV0ZVbukAMJSyiAQSO97irV4RBfbmugKHm09rQNUEwXlANTz7PNnSkJuPvO5rODE4gDSe4H3K98oNZwxbGsMTSb73LvsTYD6jA99XnZrOXWT8Egz7NoVeLBbmCF3r4kvwz8zY+mpjn9iqpG2voazqbbhsa63aCdO1RcTWzYY2j6dv/bf80HFZskTVZ/MH5l6FFlgNhD6Zn8we9eghc3J7dfH6cYQDF2TCs2gsC6BcgF2pt9yDZDeYfWqvrf+IVZCst4/4mr6w/KFXBdsefShOCSKpIz0f6vgEyetP+z/AFfBcymBQKBQlAElCUpTQgGlcnBOeuLgpNvfJI6MRWHOkD4PHzXprl5T5Jn/AFx450Hex7F6u5dXF9rnz+6rxIJJLAHBVm8x+g7XN+fwVmFn94NoU6jAym9rnB0kNMwACNRbikqTyoWhYzftj3VmBrMwFO+lpcfkthUxNNnpva31nAe8rG7ZjEY1uR5LMjQTTdAJBNp70ttdNJubTy4Vktykl5I/qKu4VDU2m3CUmN825wEj0xrrcm6rKm9lZ37ulTHW5xd7oS2pod435cLXP/Td7RC872Rs6riBm6AbbWSb9StsdtLE1mlj3jK4Q5rWNAI5Xkqfu5SDWFvWB7EF4Xuz6lPD0KbH1GNytAuQ32ErhiN58K3/AIub1Gud7QIUPbWDbUp3iWkEceo/rqWfdhA0SWuidQxxHsCXkbi8q75U/wDh0qju2GD4qHV3uru9CixvrOLj7ITMNs8uAc1tiJBMCfFSaeyH8mDtd8kdf7Pt/TO481K9UVauXMAB0RFhwWw2C6KLe0+9RX7CJ1e0X4AlTqDG0aYDjYcYPE8h2otmMJit53fWqvaPytUV/wDC9tf3U/8AKmbx0prVHhwILvcALKC7+GH893spt+azxymXo0bd8fTU/XHvXoMLA7ufvqfrLeueBqQsOWyV18foCUIRe6OfcEcwjiVDUoXRrUwv06JPgPentcerw49iAxu8d8VV9YD/AEhVhImJv7u1S9vVj56tn9InRokCwtfuVNnMgeiIbc3EmNTGnuldPeuCxPLhzTmqGal4BBtc84vxUymY1F+HbwVTk+U6dPsf1D3FcSU2pjgZBAuRcHlxATmtloIIMmIGvgrx5JRoXSmkoEFKm2SBoqIsyOS4EXIBtfUSuVdvSMRF+EGOxF2PcMpa3KRfOCc889bdyynJd+ldTagMTBtryHauDlKrVS4CSTrqZuo5WhNV5LahGOA1mlUHL7p+C9cdPIeK8S3KxL6eNoGmJLnhhET0X2f/AKZXubwt+O+GWc8otffjBMcxpremAQ4NcWidA4jQ+7jCn7O29SqhxzNaGyZLgA5gvnEx0Y46L59FcRHAdSn0NpFjC0PqAHVoecpn8PeVz3PXuH1eqbU8pGGYQKU1STlJEtFzAIJEOCz1SmHtcNZB8SF59ReBUYXEFoc2ddJvIWxwW3cO1jelHOGnXuCO21Y4o1LYR+6B2kKwwuyyx4JIgXtdJm8NA3aXHsafinv2/TAzZakdjf8AcjatJ2LwbajIceuewH5qJhNkUwLg+k4axo4jgqupvpRgwypEwbNAv39S64LbD3MBZh6rwXEyMo1cTHtS2di6GzaQ+wO+SjSw7WnotA7AFXf/ADWI4YOp3vamHamLm2Ev11Gp7Gl5h3TzHURBUbbboovkw3K7M6QI6JjxMDvVYcfjibYamO1/+VXbefjH0KgrUqeQNJdEk2APA/qEg1mCo5WAEk2FyZ4BSjT7FmsXisXTpl5ygCBZrZvb3qmfvDiyD04MWhjNfBP9G1G2Kr2yGZZ1iBJtwnXULNVcc8w0zLSDBbqZFiTa54TZRjtbEPcPOvcWwRADJnLY6DiqfFOq9Iec6MZy0aGJjs19vWuXPiyyy3Ro7GVM1RxEi504HxgcNFMw9HPh2l0/vnzHGGUuPDis+/E1OYvf0QfaQrbD1z+y0y6589VOgizKPBPHGw+ukrZlSnmb5ttwdTc9br/rsVpiq9hmdBBhzZOg/EbcB4grMbOxjQ/6R0AzmsTwJFgOcK4O18K4HNUfqGt6DiQxubKSYubyscuLy0xi5wGNaBlbndcWi4DuI/CrYsWcobWw1NrXZnHhm83rB4jtCkDemgdPOH+j/KcxreZSTzV5HUi6lPVHH9aqko700XNcWtqEN16I49pTP/uFK/0dU9zP9ycxv4Pvip9vUoxFQQBDvgFXOpDMe4+wFWu8P8RV7R+UKsptkm+hH5W2+C6bHIZVfBENBiXQRInSb66J5dLb8b6R2iB4Lo+jLgRJm2nb7E91CAJcB6VofNo6uPNRjjBYpcU0CwHHUa3QpVy02vPj/wC1bkNDXkCxeSOyHD5KM2l0jyzEjxN1PyrrsmVJEohy7Cg3KByH696iAHS66Mcts8sdO1N3SvyPuXBtiO5dfNEDNyn3KKCn4t2POnU8O9Mcg5+kn9Sm550I9ie0pmyKmWtTcCWkGQ4EtII0MrUYvalV4IdXqEOBsaj4M9UwsZTdcKS5ri4Rb5LHl5OvgLM1Hw1ooscbTDCXEg6AD2qFVxubWmxsE2AIm+ncrmpgahEQYiIDhpJ1tfh4hVtTYZ4ZhzkAjhf2pZckvpcwqLSeNIBIPOO4W/UKwpYlrWBposnKNXPkkauMc44KKNkkmJAE8jP2v9pUqhhXiOnIAN4PAZvcpmcns+tJmKqFwFNlNoFrCZJ+8XHXhKkVq1ZlnNpnjow634hPw9F4Jyvab8nXLmzfulT213E3qNAhsw0XBkCbzPDuVfUxPrVMX1BYU2a3+jpnTn0dFYbCxtdjwC4ClLvowGMMkEyHFhi49kLuMQ4WmncljiWNkToLTJ04JjKJqNl2QEzYh+pJmYpkE/II7z4p9TsZtCvVqF9EObNwA7MALNAiIv8AFRKu1MeHBhc8PJsC2mDfQDo3U07RdhqfnRQJAbIdDSMwtIkh0TPBV2xd4a+KxPnC0VSAJbcui+jnGYFzyWnbxu1OvxEjaG38VLGtLqZawNfmydOo0nM70exMpbZxHm6ja73Oa6lUZMN9J4AaTAFhfRXWNpVXAzhi2JcSGsdYuJIu48uF/YuOOxzA9jKtNzS5mQgB2bpEgAHQSfcEu1tPrDsftfPTAPnBLpuBBy9ltT7FUHEAG4cO4fNMwu3xVq1GNo5mgkt1zgB0AmO3VWNOpTMhwOcESHOF+UgXNuEpXlsE45UYmSLO741Itee1UWLD3VQCXZXEgXmwuR2GAtsX0CzR7QRdunS5gmYHUotDF021qIbYAViR6V4aNYH3nKbyXLxT6SeYwr9m159E+LdPFWdHCVP2am0tcS2pVLoExmFPLpb7J8FtX16L35h0TIJBHRN+EC2h6tEzb2PouDDRfxcHZRlkOgXA6tOUIwvnyMp48PPMRg36lru8FcsNhHuaSGkg6RC2NA03wwuLZ1cRm0jQm8KLu4xoayXAsLnAiSCYqEAmCMogAmDoU8pfgsb+VbjcI4UKQymRmkcRLjE9xC5YBskM9EuIbmcYa2TEuMGwlehYrAUy0BtQNmW9O8QJJBBJeBEXv18VUUcPQAaSXPc5zhIESR26AWPeply3fSrjj49q6lsB9NlVmek8vylppucRYOkEuaIKp6uyMQ0/u46OpLYjx61qsrA4S45ZjotzQGmQHXB0BuArvbNNodkbkzhoBa0DNEmXZRDQIi8hLeWt+FTHDevLB7UxjX13ljg4OMgjjYf5UEVLu7Rb+kKvc6w5qRtCl5vzRGbp0mVDJ1LheOrROZFcdeFxS9BkmLO5aio4cQeC5bSL2mSLFoMmBJIJtIk8FB2dh69UNYxj3Zs3m+iSHDV0E24O9q0G9ODFOlQJDs+UNqNdIDHNa0AcufNExnvwjXlnaONsARY9fjb9aLqK8kn8fsUFwgDw4qTQYbwD32HBK5L1+Eh1YXHV8VEzGZBXQ4J/Fw159a6UcDGpBcdDJAHUU/qyRFjjVxXRI4kfBRRVM9671ME/WAbRxmY6uHWrKnuziHD9zUuNWsJv7LJ45yfJa2qHAugDr969S8qGzgcJRNNoDm1ABAa2zmGZ4fZCxeF3PxU9PzdOzgBUeGOe4zkaxupdI7Oa1+8m36Vah5pwfnpODsrWPAdl6MB7ss2dOi5f/Rx58nLx5Yf827/cL17eXQ5rrPaYMGJsfAKzovB490zCGB2G+oHkPazmC1xfrxAEe3grjA7n9EjzxuRJyhunEDMeZ1WueFy9iyV6XitmMqC8jpZiRlk9RJBt1Jjtl080kDL90SO+QUkl2XDG/CO1cKWxGk9IWv6Jy25XB4W195kDd9pPSMCNAA6ZEG8C5Fp5WEapJLK4YrmVcsNsBtUnzcAtM9NsCYLZEToDYeJKpsZsANLmugZW5eiSeiwzMkXce5FJZZYxctR27FY5wEkXFc8YaAIaOZ05Jz9mlhplrr9Ot2MI9GeJiPakksrGjzzb9dz3i9hMCAIvdVuGx7qb2vYS17CIc0kG3WEkl0a8Mo9E2Tt+tUpVHCrVnKHAl5JBi9yTaysam3sQ11GahIewktsRIbmm46wkkubK2X/fhshVduV8tUEtcWOIlzGmWibRF9EHbce1lNxp0SKnpDzcTGmh7Ukkdrv3/tDUS6G2M9YMdRpTkDg4C4PEdmqbU2qw1jmoMNRj/N5sxOpItItxSSUzky3+j6w/CbaZVJHmG2MXLTz/AA9S4YTaOGqh30JGWxsw6jUT2JJJ97ul1iVs3Z2Grw5oqACOiWsaCXceif1CmYXdzD029BroOoLidT2pJLbHK70i4x2fs2m4NDRlyyeJuQZOvWFTPwzzWDBkOUkAEua24mePLlqkkrxxlTc7J7CtQPnCH0wXBpJIrESCYvNK5sFDbiqLHDOK8iLtqtdYAgCXMHAkJJImMHaqt37A2cgxEn/mNo1W9UCQR4rnWNKoaZJe5jabaeU0w0ktbA6QqGBxSSS6wbaXZm7Q6D6cMJEtAdUbYni5pBBykibz1KdW2a95cX1JaSLE1CQQIN8wnTjKSSjXlUumd2rRoUcoqAukZoDLE0mEEz5wEHpTZRWGmwZhMQTem0m4AOrz18eKSSrULaLT2jRt0SYNvoaYtPrFKpUZUdILmk6kBrYPIAHRJJRqHYkBxaHCi97Mx+ycoJbzFzExaVdHbuJaRNaoSANXvi5gmAQkkp7WMrbHDau8tWsJcGuDC2oA4D0qRdkMEGbk6rhUx7qrgxzzL4bIpss9xDQdRoTr7Ekku+U9U1ju1hDTbVrCvUgQxwNNjpDS7LEnrPELbtc1rQWtb1kgXPVy7kklvjlesOSP/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52" name="Picture 12" descr="https://encrypted-tbn1.gstatic.com/images?q=tbn:ANd9GcQI_UC00TR4i3P-y_UqEw4CKhOAZPxIWt7vtThQomxNtquTt-4cmQ"/>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3968" y="1988840"/>
            <a:ext cx="4257703" cy="23922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136401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Wav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1500" y="785813"/>
            <a:ext cx="8001000" cy="560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4755" name="CaixaDeTexto 2"/>
          <p:cNvSpPr txBox="1">
            <a:spLocks noChangeArrowheads="1"/>
          </p:cNvSpPr>
          <p:nvPr/>
        </p:nvSpPr>
        <p:spPr bwMode="auto">
          <a:xfrm>
            <a:off x="1285875" y="1071563"/>
            <a:ext cx="614362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t-BR" sz="3600" dirty="0">
                <a:solidFill>
                  <a:schemeClr val="bg1"/>
                </a:solidFill>
                <a:latin typeface="Algerian" pitchFamily="82" charset="0"/>
              </a:rPr>
              <a:t>OBRIGADO PELA ATENÇÃO</a:t>
            </a:r>
          </a:p>
        </p:txBody>
      </p:sp>
      <p:sp>
        <p:nvSpPr>
          <p:cNvPr id="4" name="Espaço Reservado para Número de Slide 3"/>
          <p:cNvSpPr>
            <a:spLocks noGrp="1"/>
          </p:cNvSpPr>
          <p:nvPr>
            <p:ph type="sldNum" sz="quarter" idx="12"/>
          </p:nvPr>
        </p:nvSpPr>
        <p:spPr/>
        <p:txBody>
          <a:bodyPr/>
          <a:lstStyle/>
          <a:p>
            <a:fld id="{5A40E282-7EDA-4CC2-946D-558ADDCF5466}" type="slidenum">
              <a:rPr lang="pt-BR" smtClean="0"/>
              <a:pPr/>
              <a:t>53</a:t>
            </a:fld>
            <a:endParaRPr lang="pt-BR"/>
          </a:p>
        </p:txBody>
      </p:sp>
    </p:spTree>
    <p:extLst>
      <p:ext uri="{BB962C8B-B14F-4D97-AF65-F5344CB8AC3E}">
        <p14:creationId xmlns:p14="http://schemas.microsoft.com/office/powerpoint/2010/main" xmlns="" val="2726380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Molecular moto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1484784"/>
            <a:ext cx="3843522" cy="216198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tângulo 2"/>
          <p:cNvSpPr/>
          <p:nvPr/>
        </p:nvSpPr>
        <p:spPr>
          <a:xfrm>
            <a:off x="648072" y="3646765"/>
            <a:ext cx="4572000" cy="523220"/>
          </a:xfrm>
          <a:prstGeom prst="rect">
            <a:avLst/>
          </a:prstGeom>
        </p:spPr>
        <p:txBody>
          <a:bodyPr>
            <a:spAutoFit/>
          </a:bodyPr>
          <a:lstStyle/>
          <a:p>
            <a:r>
              <a:rPr lang="en-US" sz="1400" b="1" dirty="0" smtClean="0">
                <a:latin typeface="Comic Sans MS" panose="030F0702030302020204" pitchFamily="66" charset="0"/>
              </a:rPr>
              <a:t>Stanford Bioengineers Create Remote-controlled Nanoscale Protein Motors</a:t>
            </a:r>
            <a:endParaRPr lang="en-US" sz="1400" b="1" dirty="0">
              <a:latin typeface="Comic Sans MS" panose="030F0702030302020204" pitchFamily="66" charset="0"/>
            </a:endParaRPr>
          </a:p>
        </p:txBody>
      </p:sp>
      <p:pic>
        <p:nvPicPr>
          <p:cNvPr id="4" name="Picture 2" descr="http://upload.wikimedia.org/wikipedia/commons/thumb/8/8a/Molecularpropeller.jpg/300px-Molecularpropelle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87097" y="3861048"/>
            <a:ext cx="2857500" cy="24669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tângulo 1"/>
          <p:cNvSpPr/>
          <p:nvPr/>
        </p:nvSpPr>
        <p:spPr>
          <a:xfrm>
            <a:off x="1084474" y="5407155"/>
            <a:ext cx="4572000" cy="523220"/>
          </a:xfrm>
          <a:prstGeom prst="rect">
            <a:avLst/>
          </a:prstGeom>
        </p:spPr>
        <p:txBody>
          <a:bodyPr>
            <a:spAutoFit/>
          </a:bodyPr>
          <a:lstStyle/>
          <a:p>
            <a:r>
              <a:rPr lang="en-US" sz="1400" dirty="0">
                <a:latin typeface="Comic Sans MS" panose="030F0702030302020204" pitchFamily="66" charset="0"/>
              </a:rPr>
              <a:t>Molecular propellers designed in the group of Prof. Petr </a:t>
            </a:r>
            <a:r>
              <a:rPr lang="en-US" sz="1400" dirty="0" err="1">
                <a:latin typeface="Comic Sans MS" panose="030F0702030302020204" pitchFamily="66" charset="0"/>
              </a:rPr>
              <a:t>Král</a:t>
            </a:r>
            <a:r>
              <a:rPr lang="en-US" sz="1400" dirty="0">
                <a:latin typeface="Comic Sans MS" panose="030F0702030302020204" pitchFamily="66" charset="0"/>
              </a:rPr>
              <a:t> from the </a:t>
            </a:r>
            <a:r>
              <a:rPr lang="en-US" sz="1400" dirty="0">
                <a:latin typeface="Comic Sans MS" panose="030F0702030302020204" pitchFamily="66" charset="0"/>
                <a:hlinkClick r:id="rId4" tooltip="University of Illinois at Chicago"/>
              </a:rPr>
              <a:t>University of Illinois at Chicago</a:t>
            </a:r>
            <a:r>
              <a:rPr lang="en-US" sz="1400" dirty="0">
                <a:latin typeface="Comic Sans MS" panose="030F0702030302020204" pitchFamily="66" charset="0"/>
              </a:rPr>
              <a:t> </a:t>
            </a:r>
          </a:p>
        </p:txBody>
      </p:sp>
      <p:sp>
        <p:nvSpPr>
          <p:cNvPr id="6" name="CaixaDeTexto 5"/>
          <p:cNvSpPr txBox="1"/>
          <p:nvPr/>
        </p:nvSpPr>
        <p:spPr>
          <a:xfrm>
            <a:off x="323528" y="476672"/>
            <a:ext cx="8640960" cy="584775"/>
          </a:xfrm>
          <a:prstGeom prst="rect">
            <a:avLst/>
          </a:prstGeom>
          <a:noFill/>
        </p:spPr>
        <p:txBody>
          <a:bodyPr wrap="square" rtlCol="0">
            <a:spAutoFit/>
          </a:bodyPr>
          <a:lstStyle/>
          <a:p>
            <a:r>
              <a:rPr lang="en-US" sz="32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rPr>
              <a:t>BIOSCIENCES AND NANOTECHNOLOGY </a:t>
            </a:r>
            <a:endParaRPr lang="en-US" sz="3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endParaRPr>
          </a:p>
        </p:txBody>
      </p:sp>
    </p:spTree>
    <p:extLst>
      <p:ext uri="{BB962C8B-B14F-4D97-AF65-F5344CB8AC3E}">
        <p14:creationId xmlns:p14="http://schemas.microsoft.com/office/powerpoint/2010/main" xmlns="" val="4073108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2.bp.blogspot.com/-2O-13tggZGM/UZbM3KcY_fI/AAAAAAAAAGs/TD4l6mkNCR4/s1600/12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83968" y="4365104"/>
            <a:ext cx="4381500" cy="224790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aixaDeTexto 2"/>
          <p:cNvSpPr txBox="1"/>
          <p:nvPr/>
        </p:nvSpPr>
        <p:spPr>
          <a:xfrm>
            <a:off x="1331640" y="404664"/>
            <a:ext cx="7061770" cy="584775"/>
          </a:xfrm>
          <a:prstGeom prst="rect">
            <a:avLst/>
          </a:prstGeom>
          <a:noFill/>
        </p:spPr>
        <p:txBody>
          <a:bodyPr wrap="square" rtlCol="0">
            <a:spAutoFit/>
          </a:bodyPr>
          <a:lstStyle/>
          <a:p>
            <a:r>
              <a:rPr lang="en-US" sz="32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rPr>
              <a:t>INFORMATION TECHNOLOGY</a:t>
            </a:r>
            <a:endParaRPr lang="en-US" sz="3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endParaRPr>
          </a:p>
        </p:txBody>
      </p:sp>
      <p:pic>
        <p:nvPicPr>
          <p:cNvPr id="3076" name="Picture 4" descr="http://www.pjitm.com/Images/InformationTechnology.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5615" y="1452585"/>
            <a:ext cx="4886271" cy="266965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aixaDeTexto 1"/>
          <p:cNvSpPr txBox="1"/>
          <p:nvPr/>
        </p:nvSpPr>
        <p:spPr>
          <a:xfrm>
            <a:off x="6228184" y="1916832"/>
            <a:ext cx="2669282" cy="1200329"/>
          </a:xfrm>
          <a:prstGeom prst="rect">
            <a:avLst/>
          </a:prstGeom>
          <a:noFill/>
        </p:spPr>
        <p:txBody>
          <a:bodyPr wrap="square" rtlCol="0">
            <a:spAutoFit/>
          </a:bodyPr>
          <a:lstStyle/>
          <a:p>
            <a:r>
              <a:rPr lang="en-US" sz="2400" dirty="0" smtClean="0">
                <a:latin typeface="Comic Sans MS" panose="030F0702030302020204" pitchFamily="66" charset="0"/>
              </a:rPr>
              <a:t>Access To Information Social Networks.</a:t>
            </a:r>
            <a:endParaRPr lang="en-US" sz="2400" dirty="0">
              <a:latin typeface="Comic Sans MS" panose="030F0702030302020204" pitchFamily="66" charset="0"/>
            </a:endParaRPr>
          </a:p>
        </p:txBody>
      </p:sp>
      <p:sp>
        <p:nvSpPr>
          <p:cNvPr id="4" name="CaixaDeTexto 3"/>
          <p:cNvSpPr txBox="1"/>
          <p:nvPr/>
        </p:nvSpPr>
        <p:spPr>
          <a:xfrm>
            <a:off x="1115615" y="5013176"/>
            <a:ext cx="2880321" cy="830997"/>
          </a:xfrm>
          <a:prstGeom prst="rect">
            <a:avLst/>
          </a:prstGeom>
          <a:noFill/>
        </p:spPr>
        <p:txBody>
          <a:bodyPr wrap="square" rtlCol="0">
            <a:spAutoFit/>
          </a:bodyPr>
          <a:lstStyle/>
          <a:p>
            <a:r>
              <a:rPr lang="en-US" sz="2400" dirty="0">
                <a:latin typeface="Comic Sans MS" panose="030F0702030302020204" pitchFamily="66" charset="0"/>
              </a:rPr>
              <a:t>Distance Learning, </a:t>
            </a:r>
            <a:r>
              <a:rPr lang="en-US" sz="2400" dirty="0" smtClean="0">
                <a:latin typeface="Comic Sans MS" panose="030F0702030302020204" pitchFamily="66" charset="0"/>
              </a:rPr>
              <a:t>MOOC</a:t>
            </a:r>
            <a:endParaRPr lang="en-US" sz="2400" dirty="0">
              <a:latin typeface="Comic Sans MS" panose="030F0702030302020204" pitchFamily="66" charset="0"/>
            </a:endParaRPr>
          </a:p>
        </p:txBody>
      </p:sp>
    </p:spTree>
    <p:extLst>
      <p:ext uri="{BB962C8B-B14F-4D97-AF65-F5344CB8AC3E}">
        <p14:creationId xmlns:p14="http://schemas.microsoft.com/office/powerpoint/2010/main" xmlns="" val="3475576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praxisnow.com/wp-content/uploads/2011/04/blog2_brain-connections-300x18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7703" y="2348880"/>
            <a:ext cx="5629999" cy="350936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aixaDeTexto 1"/>
          <p:cNvSpPr txBox="1"/>
          <p:nvPr/>
        </p:nvSpPr>
        <p:spPr>
          <a:xfrm>
            <a:off x="1115616" y="980728"/>
            <a:ext cx="8280920" cy="584775"/>
          </a:xfrm>
          <a:prstGeom prst="rect">
            <a:avLst/>
          </a:prstGeom>
          <a:noFill/>
        </p:spPr>
        <p:txBody>
          <a:bodyPr wrap="square" rtlCol="0">
            <a:spAutoFit/>
          </a:bodyPr>
          <a:lstStyle/>
          <a:p>
            <a:r>
              <a:rPr lang="en-US" sz="32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rPr>
              <a:t>COGNITION AND NEUROSCIENCES</a:t>
            </a:r>
            <a:endParaRPr lang="en-US" sz="3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endParaRPr>
          </a:p>
        </p:txBody>
      </p:sp>
    </p:spTree>
    <p:extLst>
      <p:ext uri="{BB962C8B-B14F-4D97-AF65-F5344CB8AC3E}">
        <p14:creationId xmlns:p14="http://schemas.microsoft.com/office/powerpoint/2010/main" xmlns="" val="41035019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aixaDeTexto 1"/>
          <p:cNvSpPr txBox="1">
            <a:spLocks noChangeArrowheads="1"/>
          </p:cNvSpPr>
          <p:nvPr/>
        </p:nvSpPr>
        <p:spPr bwMode="auto">
          <a:xfrm>
            <a:off x="142875" y="1935163"/>
            <a:ext cx="8786813"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BR" altLang="en-US" sz="2000" dirty="0">
                <a:latin typeface="Comic Sans MS" panose="030F0702030302020204" pitchFamily="66" charset="0"/>
              </a:rPr>
              <a:t>Interdisciplinaridade manifesta-se muito claramente com a possibilidade que se tem hoje de modelar e simular fenômenos dos mais variados tipos</a:t>
            </a:r>
          </a:p>
        </p:txBody>
      </p:sp>
      <p:grpSp>
        <p:nvGrpSpPr>
          <p:cNvPr id="6147" name="Group 2"/>
          <p:cNvGrpSpPr>
            <a:grpSpLocks noChangeAspect="1"/>
          </p:cNvGrpSpPr>
          <p:nvPr/>
        </p:nvGrpSpPr>
        <p:grpSpPr bwMode="auto">
          <a:xfrm>
            <a:off x="533400" y="2573338"/>
            <a:ext cx="4495800" cy="2684462"/>
            <a:chOff x="1680" y="8033"/>
            <a:chExt cx="8955" cy="5347"/>
          </a:xfrm>
        </p:grpSpPr>
        <p:sp>
          <p:nvSpPr>
            <p:cNvPr id="6154" name="AutoShape 3"/>
            <p:cNvSpPr>
              <a:spLocks noChangeAspect="1" noChangeArrowheads="1"/>
            </p:cNvSpPr>
            <p:nvPr/>
          </p:nvSpPr>
          <p:spPr bwMode="auto">
            <a:xfrm>
              <a:off x="1680" y="8033"/>
              <a:ext cx="8955" cy="5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pic>
          <p:nvPicPr>
            <p:cNvPr id="615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37" y="8033"/>
              <a:ext cx="4142" cy="4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6"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48" y="8108"/>
              <a:ext cx="4160" cy="3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57" name="Text Box 6"/>
            <p:cNvSpPr txBox="1">
              <a:spLocks noChangeArrowheads="1"/>
            </p:cNvSpPr>
            <p:nvPr/>
          </p:nvSpPr>
          <p:spPr bwMode="auto">
            <a:xfrm>
              <a:off x="2058" y="12408"/>
              <a:ext cx="8050" cy="77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000"/>
                </a:spcAft>
                <a:buFontTx/>
                <a:buNone/>
              </a:pPr>
              <a:r>
                <a:rPr lang="pt-BR" altLang="en-US" sz="1100">
                  <a:latin typeface="Comic Sans MS" panose="030F0702030302020204" pitchFamily="66" charset="0"/>
                </a:rPr>
                <a:t>Figure 3. Trajectories in the phase space for initial conditions: (a) g</a:t>
              </a:r>
              <a:r>
                <a:rPr lang="pt-BR" altLang="en-US" sz="1100" baseline="-25000">
                  <a:latin typeface="Comic Sans MS" panose="030F0702030302020204" pitchFamily="66" charset="0"/>
                </a:rPr>
                <a:t>1</a:t>
              </a:r>
              <a:r>
                <a:rPr lang="pt-BR" altLang="en-US" sz="1100">
                  <a:latin typeface="Comic Sans MS" panose="030F0702030302020204" pitchFamily="66" charset="0"/>
                </a:rPr>
                <a:t>= P= 0 and g</a:t>
              </a:r>
              <a:r>
                <a:rPr lang="pt-BR" altLang="en-US" sz="1100" baseline="-25000">
                  <a:latin typeface="Comic Sans MS" panose="030F0702030302020204" pitchFamily="66" charset="0"/>
                </a:rPr>
                <a:t>2</a:t>
              </a:r>
              <a:r>
                <a:rPr lang="pt-BR" altLang="en-US" sz="1100">
                  <a:latin typeface="Comic Sans MS" panose="030F0702030302020204" pitchFamily="66" charset="0"/>
                </a:rPr>
                <a:t>≠0 and (b) g</a:t>
              </a:r>
              <a:r>
                <a:rPr lang="pt-BR" altLang="en-US" sz="1100" baseline="-25000">
                  <a:latin typeface="Comic Sans MS" panose="030F0702030302020204" pitchFamily="66" charset="0"/>
                </a:rPr>
                <a:t>2</a:t>
              </a:r>
              <a:r>
                <a:rPr lang="pt-BR" altLang="en-US" sz="1100">
                  <a:latin typeface="Comic Sans MS" panose="030F0702030302020204" pitchFamily="66" charset="0"/>
                </a:rPr>
                <a:t>=P=0 and g</a:t>
              </a:r>
              <a:r>
                <a:rPr lang="pt-BR" altLang="en-US" sz="1100" baseline="-25000">
                  <a:latin typeface="Comic Sans MS" panose="030F0702030302020204" pitchFamily="66" charset="0"/>
                </a:rPr>
                <a:t>1</a:t>
              </a:r>
              <a:r>
                <a:rPr lang="pt-BR" altLang="en-US" sz="1100">
                  <a:latin typeface="Comic Sans MS" panose="030F0702030302020204" pitchFamily="66" charset="0"/>
                </a:rPr>
                <a:t>≠0 </a:t>
              </a:r>
              <a:endParaRPr lang="pt-BR" altLang="en-US" sz="1800">
                <a:latin typeface="Comic Sans MS" panose="030F0702030302020204" pitchFamily="66" charset="0"/>
              </a:endParaRPr>
            </a:p>
          </p:txBody>
        </p:sp>
      </p:grpSp>
      <p:grpSp>
        <p:nvGrpSpPr>
          <p:cNvPr id="6148" name="Group 9"/>
          <p:cNvGrpSpPr>
            <a:grpSpLocks noChangeAspect="1"/>
          </p:cNvGrpSpPr>
          <p:nvPr/>
        </p:nvGrpSpPr>
        <p:grpSpPr bwMode="auto">
          <a:xfrm>
            <a:off x="4940300" y="2743200"/>
            <a:ext cx="3971925" cy="2286000"/>
            <a:chOff x="1813" y="180"/>
            <a:chExt cx="10320" cy="5940"/>
          </a:xfrm>
        </p:grpSpPr>
        <p:sp>
          <p:nvSpPr>
            <p:cNvPr id="6150" name="AutoShape 10"/>
            <p:cNvSpPr>
              <a:spLocks noChangeAspect="1" noChangeArrowheads="1"/>
            </p:cNvSpPr>
            <p:nvPr/>
          </p:nvSpPr>
          <p:spPr bwMode="auto">
            <a:xfrm>
              <a:off x="1813" y="180"/>
              <a:ext cx="10320" cy="5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Comic Sans MS" panose="030F0702030302020204" pitchFamily="66" charset="0"/>
              </a:endParaRPr>
            </a:p>
          </p:txBody>
        </p:sp>
        <p:pic>
          <p:nvPicPr>
            <p:cNvPr id="6151" name="Picture 1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173" y="633"/>
              <a:ext cx="4289" cy="4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52" name="Text Box 12"/>
            <p:cNvSpPr txBox="1">
              <a:spLocks noChangeArrowheads="1"/>
            </p:cNvSpPr>
            <p:nvPr/>
          </p:nvSpPr>
          <p:spPr bwMode="auto">
            <a:xfrm>
              <a:off x="2081" y="4978"/>
              <a:ext cx="9000" cy="79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000"/>
                </a:spcAft>
                <a:buFontTx/>
                <a:buNone/>
              </a:pPr>
              <a:r>
                <a:rPr lang="pt-BR" altLang="en-US" sz="1100">
                  <a:latin typeface="Comic Sans MS" panose="030F0702030302020204" pitchFamily="66" charset="0"/>
                </a:rPr>
                <a:t>Fig. 6. Case C. Projection of the phase space on the plane Pxg</a:t>
              </a:r>
              <a:r>
                <a:rPr lang="pt-BR" altLang="en-US" sz="1100" baseline="-25000">
                  <a:latin typeface="Comic Sans MS" panose="030F0702030302020204" pitchFamily="66" charset="0"/>
                </a:rPr>
                <a:t>2</a:t>
              </a:r>
              <a:r>
                <a:rPr lang="pt-BR" altLang="en-US" sz="1100">
                  <a:latin typeface="Comic Sans MS" panose="030F0702030302020204" pitchFamily="66" charset="0"/>
                </a:rPr>
                <a:t> (a) and time variation of the mature fish population (b).</a:t>
              </a:r>
            </a:p>
            <a:p>
              <a:pPr>
                <a:spcBef>
                  <a:spcPct val="0"/>
                </a:spcBef>
                <a:buFontTx/>
                <a:buNone/>
              </a:pPr>
              <a:endParaRPr lang="pt-BR" altLang="en-US" sz="1800">
                <a:latin typeface="Comic Sans MS" panose="030F0702030302020204" pitchFamily="66" charset="0"/>
              </a:endParaRPr>
            </a:p>
          </p:txBody>
        </p:sp>
        <p:pic>
          <p:nvPicPr>
            <p:cNvPr id="6153" name="Picture 1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688" y="493"/>
              <a:ext cx="4246" cy="4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3" name="CaixaDeTexto 12"/>
          <p:cNvSpPr txBox="1"/>
          <p:nvPr/>
        </p:nvSpPr>
        <p:spPr>
          <a:xfrm>
            <a:off x="714375" y="500063"/>
            <a:ext cx="7500938" cy="1077218"/>
          </a:xfrm>
          <a:prstGeom prst="rect">
            <a:avLst/>
          </a:prstGeom>
          <a:noFill/>
        </p:spPr>
        <p:txBody>
          <a:bodyPr>
            <a:spAutoFit/>
          </a:bodyPr>
          <a:lstStyle/>
          <a:p>
            <a:pPr>
              <a:defRPr/>
            </a:pPr>
            <a:r>
              <a:rPr lang="pt-BR" sz="32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rPr>
              <a:t>MATHEMATICAL –COMPUTATIONAL MODELING</a:t>
            </a:r>
            <a:endParaRPr lang="pt-BR" sz="3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pitchFamily="66" charset="0"/>
            </a:endParaRPr>
          </a:p>
        </p:txBody>
      </p:sp>
    </p:spTree>
    <p:extLst>
      <p:ext uri="{BB962C8B-B14F-4D97-AF65-F5344CB8AC3E}">
        <p14:creationId xmlns:p14="http://schemas.microsoft.com/office/powerpoint/2010/main" xmlns="" val="35340116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2748</TotalTime>
  <Words>1835</Words>
  <Application>Microsoft Office PowerPoint</Application>
  <PresentationFormat>Apresentação na tela (4:3)</PresentationFormat>
  <Paragraphs>346</Paragraphs>
  <Slides>53</Slides>
  <Notes>22</Notes>
  <HiddenSlides>0</HiddenSlides>
  <MMClips>6</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53</vt:i4>
      </vt:variant>
    </vt:vector>
  </HeadingPairs>
  <TitlesOfParts>
    <vt:vector size="55" baseType="lpstr">
      <vt:lpstr>Tema do Office</vt:lpstr>
      <vt:lpstr>Equação</vt:lpstr>
      <vt:lpstr>A UNIVERSIDADE PARA O SÉCULO XXI</vt:lpstr>
      <vt:lpstr>Slide 2</vt:lpstr>
      <vt:lpstr>Slide 3</vt:lpstr>
      <vt:lpstr>Slide 4</vt:lpstr>
      <vt:lpstr>Slide 5</vt:lpstr>
      <vt:lpstr>Slide 6</vt:lpstr>
      <vt:lpstr>Slide 7</vt:lpstr>
      <vt:lpstr>Slide 8</vt:lpstr>
      <vt:lpstr>Slide 9</vt:lpstr>
      <vt:lpstr>Slide 10</vt:lpstr>
      <vt:lpstr>Slide 11</vt:lpstr>
      <vt:lpstr>OS DESAFIOS DA NOVA ERA</vt:lpstr>
      <vt:lpstr>Slide 13</vt:lpstr>
      <vt:lpstr>Slide 14</vt:lpstr>
      <vt:lpstr>Slide 15</vt:lpstr>
      <vt:lpstr>Slide 16</vt:lpstr>
      <vt:lpstr>Slide 17</vt:lpstr>
      <vt:lpstr>OS DEPARTAMENTOS DEVEM SER SUPRIMIDOS</vt:lpstr>
      <vt:lpstr>REORGANIZAR A MATÉRIA DAS CIÊNCIAS DA NATUREZA E MATEMÁTICA </vt:lpstr>
      <vt:lpstr>A NOVA ORIENTAÇÃO</vt:lpstr>
      <vt:lpstr>A NOVA ORIENTAÇÃO</vt:lpstr>
      <vt:lpstr>NOVAS ÁREAS</vt:lpstr>
      <vt:lpstr>Slide 23</vt:lpstr>
      <vt:lpstr> QUESTÕES DESAFIDORAS EM CIÊNCIA, TECNOLOGIA E HUMANIDADES </vt:lpstr>
      <vt:lpstr>EDUCAR </vt:lpstr>
      <vt:lpstr>MOBILIDADE DE ESTUDANTES E PROFESSORES</vt:lpstr>
      <vt:lpstr>Slide 27</vt:lpstr>
      <vt:lpstr>A UNIVERSIDADE PARA O SÉCULO XXI</vt:lpstr>
      <vt:lpstr>A UNIVERSIDADE PARA O SÉCULO XXI</vt:lpstr>
      <vt:lpstr>UFABC - As Trajetórias</vt:lpstr>
      <vt:lpstr>Slide 31</vt:lpstr>
      <vt:lpstr>Slide 32</vt:lpstr>
      <vt:lpstr>Slide 33</vt:lpstr>
      <vt:lpstr>Slide 34</vt:lpstr>
      <vt:lpstr>Slide 35</vt:lpstr>
      <vt:lpstr>Slide 36</vt:lpstr>
      <vt:lpstr>FOLHA DE SÃO PAULO</vt:lpstr>
      <vt:lpstr>Slide 38</vt:lpstr>
      <vt:lpstr>Slide 39</vt:lpstr>
      <vt:lpstr>Slide 40</vt:lpstr>
      <vt:lpstr>Slide 41</vt:lpstr>
      <vt:lpstr>Slide 42</vt:lpstr>
      <vt:lpstr>Slide 43</vt:lpstr>
      <vt:lpstr>UFABC - As Trajetórias</vt:lpstr>
      <vt:lpstr>Slide 45</vt:lpstr>
      <vt:lpstr>Slide 46</vt:lpstr>
      <vt:lpstr>Slide 47</vt:lpstr>
      <vt:lpstr>Slide 48</vt:lpstr>
      <vt:lpstr>Slide 49</vt:lpstr>
      <vt:lpstr>Slide 50</vt:lpstr>
      <vt:lpstr>Slide 51</vt:lpstr>
      <vt:lpstr>Slide 52</vt:lpstr>
      <vt:lpstr>Slide 53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bevilacqua</dc:creator>
  <cp:lastModifiedBy>Usuário</cp:lastModifiedBy>
  <cp:revision>169</cp:revision>
  <dcterms:created xsi:type="dcterms:W3CDTF">2014-08-13T22:46:15Z</dcterms:created>
  <dcterms:modified xsi:type="dcterms:W3CDTF">2015-09-04T14:03:54Z</dcterms:modified>
</cp:coreProperties>
</file>